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4"/>
  </p:notesMasterIdLst>
  <p:handoutMasterIdLst>
    <p:handoutMasterId r:id="rId15"/>
  </p:handoutMasterIdLst>
  <p:sldIdLst>
    <p:sldId id="287" r:id="rId2"/>
    <p:sldId id="310" r:id="rId3"/>
    <p:sldId id="304" r:id="rId4"/>
    <p:sldId id="305" r:id="rId5"/>
    <p:sldId id="320" r:id="rId6"/>
    <p:sldId id="274" r:id="rId7"/>
    <p:sldId id="308" r:id="rId8"/>
    <p:sldId id="312" r:id="rId9"/>
    <p:sldId id="294" r:id="rId10"/>
    <p:sldId id="315" r:id="rId11"/>
    <p:sldId id="322" r:id="rId12"/>
    <p:sldId id="316"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32" autoAdjust="0"/>
    <p:restoredTop sz="76819" autoAdjust="0"/>
  </p:normalViewPr>
  <p:slideViewPr>
    <p:cSldViewPr>
      <p:cViewPr>
        <p:scale>
          <a:sx n="50" d="100"/>
          <a:sy n="50" d="100"/>
        </p:scale>
        <p:origin x="-2082" y="-198"/>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notesViewPr>
    <p:cSldViewPr>
      <p:cViewPr varScale="1">
        <p:scale>
          <a:sx n="88" d="100"/>
          <a:sy n="88" d="100"/>
        </p:scale>
        <p:origin x="-3738" y="-11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1"/>
            <a:ext cx="4800595" cy="465137"/>
          </a:xfrm>
          <a:prstGeom prst="rect">
            <a:avLst/>
          </a:prstGeom>
        </p:spPr>
        <p:txBody>
          <a:bodyPr vert="horz" lIns="91919" tIns="45959" rIns="91919" bIns="45959" rtlCol="0"/>
          <a:lstStyle>
            <a:lvl1pPr algn="l">
              <a:defRPr sz="1200"/>
            </a:lvl1pPr>
          </a:lstStyle>
          <a:p>
            <a:r>
              <a:rPr lang="en-US" sz="1000" dirty="0"/>
              <a:t>Navigating the Data Dilemma: Finding, Understanding, and Using Native Student Dropout and Graduation Data, by Dawn M. Mackety, National Indian Education Association</a:t>
            </a:r>
          </a:p>
        </p:txBody>
      </p:sp>
      <p:sp>
        <p:nvSpPr>
          <p:cNvPr id="4" name="Footer Placeholder 3"/>
          <p:cNvSpPr>
            <a:spLocks noGrp="1"/>
          </p:cNvSpPr>
          <p:nvPr>
            <p:ph type="ftr" sz="quarter" idx="2"/>
          </p:nvPr>
        </p:nvSpPr>
        <p:spPr>
          <a:xfrm>
            <a:off x="6" y="8829676"/>
            <a:ext cx="4343395" cy="465137"/>
          </a:xfrm>
          <a:prstGeom prst="rect">
            <a:avLst/>
          </a:prstGeom>
        </p:spPr>
        <p:txBody>
          <a:bodyPr vert="horz" lIns="91919" tIns="45959" rIns="91919" bIns="45959" rtlCol="0" anchor="b"/>
          <a:lstStyle>
            <a:lvl1pPr algn="l">
              <a:defRPr sz="1200"/>
            </a:lvl1pPr>
          </a:lstStyle>
          <a:p>
            <a:r>
              <a:rPr lang="en-US" sz="1000" dirty="0"/>
              <a:t>2012 National Forum on Dropout Prevention for Native and Tribal Communities, April 15-18, 2012, Phoenix, AZ</a:t>
            </a:r>
          </a:p>
        </p:txBody>
      </p:sp>
      <p:sp>
        <p:nvSpPr>
          <p:cNvPr id="5" name="Slide Number Placeholder 4"/>
          <p:cNvSpPr>
            <a:spLocks noGrp="1"/>
          </p:cNvSpPr>
          <p:nvPr>
            <p:ph type="sldNum" sz="quarter" idx="3"/>
          </p:nvPr>
        </p:nvSpPr>
        <p:spPr>
          <a:xfrm>
            <a:off x="6248401" y="8829676"/>
            <a:ext cx="608052" cy="465137"/>
          </a:xfrm>
          <a:prstGeom prst="rect">
            <a:avLst/>
          </a:prstGeom>
        </p:spPr>
        <p:txBody>
          <a:bodyPr vert="horz" lIns="91919" tIns="45959" rIns="91919" bIns="45959" rtlCol="0" anchor="b"/>
          <a:lstStyle>
            <a:lvl1pPr algn="r">
              <a:defRPr sz="1200"/>
            </a:lvl1pPr>
          </a:lstStyle>
          <a:p>
            <a:fld id="{9CE97796-65EC-4FD2-842F-D909050BF689}" type="slidenum">
              <a:rPr lang="en-US" smtClean="0"/>
              <a:t>‹#›</a:t>
            </a:fld>
            <a:endParaRPr lang="en-US" dirty="0"/>
          </a:p>
        </p:txBody>
      </p:sp>
    </p:spTree>
    <p:extLst>
      <p:ext uri="{BB962C8B-B14F-4D97-AF65-F5344CB8AC3E}">
        <p14:creationId xmlns:p14="http://schemas.microsoft.com/office/powerpoint/2010/main" val="3604569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665" tIns="46834" rIns="93665" bIns="46834"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665" tIns="46834" rIns="93665" bIns="46834" rtlCol="0"/>
          <a:lstStyle>
            <a:lvl1pPr algn="r">
              <a:defRPr sz="1200"/>
            </a:lvl1pPr>
          </a:lstStyle>
          <a:p>
            <a:fld id="{7D0D8A52-2425-4D6E-AD48-30EC8B23A825}" type="datetimeFigureOut">
              <a:rPr lang="en-US" smtClean="0"/>
              <a:t>7/6/2012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665" tIns="46834" rIns="93665" bIns="46834"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3665" tIns="46834" rIns="93665" bIns="4683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3665" tIns="46834" rIns="93665" bIns="4683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3665" tIns="46834" rIns="93665" bIns="46834" rtlCol="0" anchor="b"/>
          <a:lstStyle>
            <a:lvl1pPr algn="r">
              <a:defRPr sz="1200"/>
            </a:lvl1pPr>
          </a:lstStyle>
          <a:p>
            <a:fld id="{56518B24-19AA-4FDE-8A0F-1925AE7BC581}" type="slidenum">
              <a:rPr lang="en-US" smtClean="0"/>
              <a:t>‹#›</a:t>
            </a:fld>
            <a:endParaRPr lang="en-US" dirty="0"/>
          </a:p>
        </p:txBody>
      </p:sp>
    </p:spTree>
    <p:extLst>
      <p:ext uri="{BB962C8B-B14F-4D97-AF65-F5344CB8AC3E}">
        <p14:creationId xmlns:p14="http://schemas.microsoft.com/office/powerpoint/2010/main" val="315534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dmackety@niea.org%3cmailto:dmackety@niea.org"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mailto:mvillegas@ncai.org%3cmailto:mvillegas@ncai.org"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Proposal</a:t>
            </a:r>
            <a:r>
              <a:rPr lang="en-US" sz="1200" kern="1200" baseline="0" dirty="0" smtClean="0">
                <a:solidFill>
                  <a:schemeClr val="tx1"/>
                </a:solidFill>
                <a:effectLst/>
                <a:latin typeface="+mn-lt"/>
                <a:ea typeface="+mn-ea"/>
                <a:cs typeface="+mn-cs"/>
              </a:rPr>
              <a:t> submission (4/23/12)</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Concurrent Session Presentation</a:t>
            </a:r>
          </a:p>
          <a:p>
            <a:r>
              <a:rPr lang="en-US" sz="1200" kern="1200" dirty="0" smtClean="0">
                <a:solidFill>
                  <a:schemeClr val="tx1"/>
                </a:solidFill>
                <a:effectLst/>
                <a:latin typeface="+mn-lt"/>
                <a:ea typeface="+mn-ea"/>
                <a:cs typeface="+mn-cs"/>
              </a:rPr>
              <a:t>Format: Panel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Presentation Title:</a:t>
            </a:r>
          </a:p>
          <a:p>
            <a:r>
              <a:rPr lang="en-US" sz="1200" kern="1200" dirty="0" smtClean="0">
                <a:solidFill>
                  <a:schemeClr val="tx1"/>
                </a:solidFill>
                <a:effectLst/>
                <a:latin typeface="+mn-lt"/>
                <a:ea typeface="+mn-ea"/>
                <a:cs typeface="+mn-cs"/>
              </a:rPr>
              <a:t>Data Quality in the Collection &amp; Reporting of American Indian/Alaska Native Education Data</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Presenters/Co-presenters (name and e-mail address):</a:t>
            </a:r>
          </a:p>
          <a:p>
            <a:r>
              <a:rPr lang="en-US" sz="1200" kern="1200" dirty="0" smtClean="0">
                <a:solidFill>
                  <a:schemeClr val="tx1"/>
                </a:solidFill>
                <a:effectLst/>
                <a:latin typeface="+mn-lt"/>
                <a:ea typeface="+mn-ea"/>
                <a:cs typeface="+mn-cs"/>
              </a:rPr>
              <a:t>Dawn Mackety, </a:t>
            </a:r>
            <a:r>
              <a:rPr lang="en-US" sz="1200" u="sng" kern="1200" dirty="0" smtClean="0">
                <a:solidFill>
                  <a:schemeClr val="tx1"/>
                </a:solidFill>
                <a:effectLst/>
                <a:latin typeface="+mn-lt"/>
                <a:ea typeface="+mn-ea"/>
                <a:cs typeface="+mn-cs"/>
                <a:hlinkClick r:id="rId3"/>
              </a:rPr>
              <a:t>dmackety@niea.org&lt;mailto:dmackety@niea.org</a:t>
            </a:r>
            <a:r>
              <a:rPr lang="en-US" sz="1200" kern="1200" dirty="0" smtClean="0">
                <a:solidFill>
                  <a:schemeClr val="tx1"/>
                </a:solidFill>
                <a:effectLst/>
                <a:latin typeface="+mn-lt"/>
                <a:ea typeface="+mn-ea"/>
                <a:cs typeface="+mn-cs"/>
              </a:rPr>
              <a:t>&gt;</a:t>
            </a:r>
          </a:p>
          <a:p>
            <a:r>
              <a:rPr lang="en-US" sz="1200" kern="1200" dirty="0" smtClean="0">
                <a:solidFill>
                  <a:schemeClr val="tx1"/>
                </a:solidFill>
                <a:effectLst/>
                <a:latin typeface="+mn-lt"/>
                <a:ea typeface="+mn-ea"/>
                <a:cs typeface="+mn-cs"/>
              </a:rPr>
              <a:t>Malia Villegas, </a:t>
            </a:r>
            <a:r>
              <a:rPr lang="en-US" sz="1200" u="sng" kern="1200" dirty="0" smtClean="0">
                <a:solidFill>
                  <a:schemeClr val="tx1"/>
                </a:solidFill>
                <a:effectLst/>
                <a:latin typeface="+mn-lt"/>
                <a:ea typeface="+mn-ea"/>
                <a:cs typeface="+mn-cs"/>
                <a:hlinkClick r:id="rId4"/>
              </a:rPr>
              <a:t>mvillegas@ncai.org&lt;mailto:mvillegas@ncai.org</a:t>
            </a:r>
            <a:r>
              <a:rPr lang="en-US" sz="1200" kern="1200" dirty="0" smtClean="0">
                <a:solidFill>
                  <a:schemeClr val="tx1"/>
                </a:solidFill>
                <a:effectLst/>
                <a:latin typeface="+mn-lt"/>
                <a:ea typeface="+mn-ea"/>
                <a:cs typeface="+mn-cs"/>
              </a:rPr>
              <a:t>&gt;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Presentation abstract: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Executive Order 13592 seeks to improve Native education by requiring the development of "sufficient data resources to inform progress on Federal performance indicators, in close collaboration with the…National Center for Educational Statistics". Panelists will highlight data quality issues and opportunities in relation to AI/AN and tribal education. Discussion will include the impact of ED's implementation of OMB Racial and Ethnicity Classifications on availability of AI/AN data and the impact of the recent decision to </a:t>
            </a:r>
            <a:r>
              <a:rPr lang="en-US" sz="1200" kern="1200" dirty="0" err="1" smtClean="0">
                <a:solidFill>
                  <a:schemeClr val="tx1"/>
                </a:solidFill>
                <a:effectLst/>
                <a:latin typeface="+mn-lt"/>
                <a:ea typeface="+mn-ea"/>
                <a:cs typeface="+mn-cs"/>
              </a:rPr>
              <a:t>disinclude</a:t>
            </a:r>
            <a:r>
              <a:rPr lang="en-US" sz="1200" kern="1200" dirty="0" smtClean="0">
                <a:solidFill>
                  <a:schemeClr val="tx1"/>
                </a:solidFill>
                <a:effectLst/>
                <a:latin typeface="+mn-lt"/>
                <a:ea typeface="+mn-ea"/>
                <a:cs typeface="+mn-cs"/>
              </a:rPr>
              <a:t> BIE schools from the SASS. Panelists will discuss alternative data collection methodologies and suggest alternative data reporting approaches to improve NCES policy.</a:t>
            </a:r>
          </a:p>
          <a:p>
            <a:endParaRPr lang="en-US" dirty="0" smtClean="0"/>
          </a:p>
          <a:p>
            <a:r>
              <a:rPr lang="en-US" dirty="0" smtClean="0"/>
              <a:t>Session Topics: Data Quality, Data Collection</a:t>
            </a:r>
            <a:endParaRPr lang="en-US" dirty="0"/>
          </a:p>
        </p:txBody>
      </p:sp>
      <p:sp>
        <p:nvSpPr>
          <p:cNvPr id="4" name="Slide Number Placeholder 3"/>
          <p:cNvSpPr>
            <a:spLocks noGrp="1"/>
          </p:cNvSpPr>
          <p:nvPr>
            <p:ph type="sldNum" sz="quarter" idx="10"/>
          </p:nvPr>
        </p:nvSpPr>
        <p:spPr/>
        <p:txBody>
          <a:bodyPr/>
          <a:lstStyle/>
          <a:p>
            <a:fld id="{56518B24-19AA-4FDE-8A0F-1925AE7BC581}" type="slidenum">
              <a:rPr lang="en-US" smtClean="0"/>
              <a:t>1</a:t>
            </a:fld>
            <a:endParaRPr lang="en-US" dirty="0"/>
          </a:p>
        </p:txBody>
      </p:sp>
    </p:spTree>
    <p:extLst>
      <p:ext uri="{BB962C8B-B14F-4D97-AF65-F5344CB8AC3E}">
        <p14:creationId xmlns:p14="http://schemas.microsoft.com/office/powerpoint/2010/main" val="2591650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Real potential to use data that this specifically reported on AI/AN peoples and contexts of significance</a:t>
            </a:r>
          </a:p>
          <a:p>
            <a:endParaRPr lang="en-US" dirty="0" smtClean="0"/>
          </a:p>
          <a:p>
            <a:pPr marL="461963" indent="-461963">
              <a:spcBef>
                <a:spcPts val="0"/>
              </a:spcBef>
              <a:spcAft>
                <a:spcPts val="3000"/>
              </a:spcAft>
              <a:buClr>
                <a:schemeClr val="tx2"/>
              </a:buClr>
              <a:buFont typeface="Wingdings 2" pitchFamily="18" charset="2"/>
              <a:buChar char=""/>
            </a:pPr>
            <a:r>
              <a:rPr lang="en-US" sz="1200" dirty="0" smtClean="0"/>
              <a:t>Existing resources &amp; projects (Data Quality Campaign)</a:t>
            </a:r>
          </a:p>
          <a:p>
            <a:pPr marL="461963" indent="-461963">
              <a:spcBef>
                <a:spcPts val="0"/>
              </a:spcBef>
              <a:spcAft>
                <a:spcPts val="3000"/>
              </a:spcAft>
              <a:buClr>
                <a:schemeClr val="tx2"/>
              </a:buClr>
              <a:buFont typeface="Wingdings 2" pitchFamily="18" charset="2"/>
              <a:buChar char=""/>
            </a:pPr>
            <a:r>
              <a:rPr lang="en-US" sz="1200" dirty="0" smtClean="0"/>
              <a:t>Opportunities</a:t>
            </a:r>
          </a:p>
          <a:p>
            <a:pPr marL="461963" indent="-461963">
              <a:spcBef>
                <a:spcPts val="0"/>
              </a:spcBef>
              <a:spcAft>
                <a:spcPts val="3000"/>
              </a:spcAft>
              <a:buClr>
                <a:schemeClr val="tx2"/>
              </a:buClr>
              <a:buFont typeface="Wingdings 2" pitchFamily="18" charset="2"/>
              <a:buChar char=""/>
            </a:pPr>
            <a:r>
              <a:rPr lang="en-US" sz="1200" dirty="0" smtClean="0"/>
              <a:t>Partners: NIEA, NCAI, TEDNA, AIHEC</a:t>
            </a:r>
          </a:p>
          <a:p>
            <a:endParaRPr lang="en-US" dirty="0"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CG Omega" charset="0"/>
              </a:defRPr>
            </a:lvl1pPr>
            <a:lvl2pPr marL="742950" indent="-285750">
              <a:defRPr sz="2800" b="1">
                <a:solidFill>
                  <a:schemeClr val="tx1"/>
                </a:solidFill>
                <a:latin typeface="CG Omega" charset="0"/>
              </a:defRPr>
            </a:lvl2pPr>
            <a:lvl3pPr marL="1143000" indent="-228600">
              <a:defRPr sz="2800" b="1">
                <a:solidFill>
                  <a:schemeClr val="tx1"/>
                </a:solidFill>
                <a:latin typeface="CG Omega" charset="0"/>
              </a:defRPr>
            </a:lvl3pPr>
            <a:lvl4pPr marL="1600200" indent="-228600">
              <a:defRPr sz="2800" b="1">
                <a:solidFill>
                  <a:schemeClr val="tx1"/>
                </a:solidFill>
                <a:latin typeface="CG Omega" charset="0"/>
              </a:defRPr>
            </a:lvl4pPr>
            <a:lvl5pPr marL="2057400" indent="-228600">
              <a:defRPr sz="2800" b="1">
                <a:solidFill>
                  <a:schemeClr val="tx1"/>
                </a:solidFill>
                <a:latin typeface="CG Omega" charset="0"/>
              </a:defRPr>
            </a:lvl5pPr>
            <a:lvl6pPr marL="2514600" indent="-228600" eaLnBrk="0" fontAlgn="base" hangingPunct="0">
              <a:spcBef>
                <a:spcPct val="20000"/>
              </a:spcBef>
              <a:spcAft>
                <a:spcPct val="0"/>
              </a:spcAft>
              <a:buFont typeface="Wingdings" pitchFamily="2" charset="2"/>
              <a:buChar char="ü"/>
              <a:defRPr sz="2800" b="1">
                <a:solidFill>
                  <a:schemeClr val="tx1"/>
                </a:solidFill>
                <a:latin typeface="CG Omega" charset="0"/>
              </a:defRPr>
            </a:lvl6pPr>
            <a:lvl7pPr marL="2971800" indent="-228600" eaLnBrk="0" fontAlgn="base" hangingPunct="0">
              <a:spcBef>
                <a:spcPct val="20000"/>
              </a:spcBef>
              <a:spcAft>
                <a:spcPct val="0"/>
              </a:spcAft>
              <a:buFont typeface="Wingdings" pitchFamily="2" charset="2"/>
              <a:buChar char="ü"/>
              <a:defRPr sz="2800" b="1">
                <a:solidFill>
                  <a:schemeClr val="tx1"/>
                </a:solidFill>
                <a:latin typeface="CG Omega" charset="0"/>
              </a:defRPr>
            </a:lvl7pPr>
            <a:lvl8pPr marL="3429000" indent="-228600" eaLnBrk="0" fontAlgn="base" hangingPunct="0">
              <a:spcBef>
                <a:spcPct val="20000"/>
              </a:spcBef>
              <a:spcAft>
                <a:spcPct val="0"/>
              </a:spcAft>
              <a:buFont typeface="Wingdings" pitchFamily="2" charset="2"/>
              <a:buChar char="ü"/>
              <a:defRPr sz="2800" b="1">
                <a:solidFill>
                  <a:schemeClr val="tx1"/>
                </a:solidFill>
                <a:latin typeface="CG Omega" charset="0"/>
              </a:defRPr>
            </a:lvl8pPr>
            <a:lvl9pPr marL="3886200" indent="-228600" eaLnBrk="0" fontAlgn="base" hangingPunct="0">
              <a:spcBef>
                <a:spcPct val="20000"/>
              </a:spcBef>
              <a:spcAft>
                <a:spcPct val="0"/>
              </a:spcAft>
              <a:buFont typeface="Wingdings" pitchFamily="2" charset="2"/>
              <a:buChar char="ü"/>
              <a:defRPr sz="2800" b="1">
                <a:solidFill>
                  <a:schemeClr val="tx1"/>
                </a:solidFill>
                <a:latin typeface="CG Omega" charset="0"/>
              </a:defRPr>
            </a:lvl9pPr>
          </a:lstStyle>
          <a:p>
            <a:fld id="{738A78CE-8CFE-49E2-9E08-9C1A726AEDC3}" type="slidenum">
              <a:rPr lang="en-US" sz="1200" b="0" smtClean="0">
                <a:latin typeface="Times New Roman" pitchFamily="18" charset="0"/>
              </a:rPr>
              <a:pPr/>
              <a:t>10</a:t>
            </a:fld>
            <a:endParaRPr lang="en-US" sz="1200" b="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FontTx/>
              <a:buNone/>
              <a:defRPr/>
            </a:pPr>
            <a:r>
              <a:rPr lang="en-US" sz="2000" dirty="0" smtClean="0">
                <a:latin typeface="Palatino Linotype" pitchFamily="18" charset="0"/>
              </a:rPr>
              <a:t>Final Guidance on Maintaining, Collecting and Reporting Racial and Ethnic Data  (U.S. Department of Education, 2007) </a:t>
            </a:r>
          </a:p>
          <a:p>
            <a:pPr>
              <a:buFontTx/>
              <a:buNone/>
              <a:defRPr/>
            </a:pPr>
            <a:endParaRPr lang="en-US" sz="1200" dirty="0" smtClean="0">
              <a:latin typeface="Palatino Linotype" pitchFamily="18" charset="0"/>
            </a:endParaRPr>
          </a:p>
          <a:p>
            <a:pPr>
              <a:buFontTx/>
              <a:buNone/>
              <a:defRPr/>
            </a:pPr>
            <a:r>
              <a:rPr lang="en-US" sz="1800" dirty="0" smtClean="0">
                <a:latin typeface="Palatino Linotype" pitchFamily="18" charset="0"/>
              </a:rPr>
              <a:t>“When aggregating local data for federal reporting…the seven aggregate categories for reporting to USED are: </a:t>
            </a:r>
          </a:p>
          <a:p>
            <a:pPr>
              <a:defRPr/>
            </a:pPr>
            <a:endParaRPr lang="en-US" sz="1400" dirty="0" smtClean="0">
              <a:latin typeface="Palatino Linotype" pitchFamily="18" charset="0"/>
            </a:endParaRPr>
          </a:p>
          <a:p>
            <a:pPr marL="548640">
              <a:defRPr/>
            </a:pPr>
            <a:r>
              <a:rPr lang="en-US" sz="1800" dirty="0" smtClean="0">
                <a:latin typeface="Palatino Linotype" pitchFamily="18" charset="0"/>
              </a:rPr>
              <a:t>Hispanic/Latino of any race; </a:t>
            </a:r>
          </a:p>
          <a:p>
            <a:pPr marL="548640">
              <a:defRPr/>
            </a:pPr>
            <a:endParaRPr lang="en-US" sz="1400" dirty="0" smtClean="0">
              <a:latin typeface="Palatino Linotype" pitchFamily="18" charset="0"/>
            </a:endParaRPr>
          </a:p>
          <a:p>
            <a:pPr marL="548640">
              <a:defRPr/>
            </a:pPr>
            <a:r>
              <a:rPr lang="en-US" sz="1800" dirty="0" smtClean="0">
                <a:latin typeface="Palatino Linotype" pitchFamily="18" charset="0"/>
              </a:rPr>
              <a:t>and, for individuals who are non-Hispanic/Latino only: </a:t>
            </a:r>
          </a:p>
          <a:p>
            <a:pPr marL="914400" lvl="1">
              <a:defRPr/>
            </a:pPr>
            <a:r>
              <a:rPr lang="en-US" sz="1600" dirty="0" smtClean="0">
                <a:latin typeface="Palatino Linotype" pitchFamily="18" charset="0"/>
              </a:rPr>
              <a:t>American Indian or Alaska Native, </a:t>
            </a:r>
          </a:p>
          <a:p>
            <a:pPr marL="914400" lvl="1">
              <a:defRPr/>
            </a:pPr>
            <a:r>
              <a:rPr lang="en-US" sz="1600" dirty="0" smtClean="0">
                <a:latin typeface="Palatino Linotype" pitchFamily="18" charset="0"/>
              </a:rPr>
              <a:t>Asian, </a:t>
            </a:r>
          </a:p>
          <a:p>
            <a:pPr marL="914400" lvl="1">
              <a:defRPr/>
            </a:pPr>
            <a:r>
              <a:rPr lang="en-US" sz="1600" dirty="0" smtClean="0">
                <a:latin typeface="Palatino Linotype" pitchFamily="18" charset="0"/>
              </a:rPr>
              <a:t>Black or African American, </a:t>
            </a:r>
          </a:p>
          <a:p>
            <a:pPr marL="914400" lvl="1">
              <a:defRPr/>
            </a:pPr>
            <a:r>
              <a:rPr lang="en-US" sz="1600" dirty="0" smtClean="0">
                <a:latin typeface="Palatino Linotype" pitchFamily="18" charset="0"/>
              </a:rPr>
              <a:t>Native Hawaiian or Other Pacific Islander, </a:t>
            </a:r>
          </a:p>
          <a:p>
            <a:pPr marL="914400" lvl="1">
              <a:defRPr/>
            </a:pPr>
            <a:r>
              <a:rPr lang="en-US" sz="1600" dirty="0" smtClean="0">
                <a:latin typeface="Palatino Linotype" pitchFamily="18" charset="0"/>
              </a:rPr>
              <a:t>White, and </a:t>
            </a:r>
          </a:p>
          <a:p>
            <a:pPr marL="914400" lvl="1">
              <a:defRPr/>
            </a:pPr>
            <a:r>
              <a:rPr lang="en-US" sz="1600" dirty="0" smtClean="0">
                <a:latin typeface="Palatino Linotype" pitchFamily="18" charset="0"/>
              </a:rPr>
              <a:t>Two or more races. </a:t>
            </a:r>
            <a:endParaRPr lang="en-US" sz="1600" dirty="0">
              <a:latin typeface="Palatino Linotype" pitchFamily="18" charset="0"/>
            </a:endParaRPr>
          </a:p>
        </p:txBody>
      </p:sp>
      <p:sp>
        <p:nvSpPr>
          <p:cNvPr id="4" name="Slide Number Placeholder 3"/>
          <p:cNvSpPr>
            <a:spLocks noGrp="1"/>
          </p:cNvSpPr>
          <p:nvPr>
            <p:ph type="sldNum" sz="quarter" idx="10"/>
          </p:nvPr>
        </p:nvSpPr>
        <p:spPr/>
        <p:txBody>
          <a:bodyPr/>
          <a:lstStyle/>
          <a:p>
            <a:fld id="{43CB379E-6963-4DF5-8D25-44BFB4263656}" type="slidenum">
              <a:rPr lang="en-US" smtClean="0"/>
              <a:t>11</a:t>
            </a:fld>
            <a:endParaRPr lang="en-US"/>
          </a:p>
        </p:txBody>
      </p:sp>
    </p:spTree>
    <p:extLst>
      <p:ext uri="{BB962C8B-B14F-4D97-AF65-F5344CB8AC3E}">
        <p14:creationId xmlns:p14="http://schemas.microsoft.com/office/powerpoint/2010/main" val="1999993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1363" y="588963"/>
            <a:ext cx="2803525" cy="2103437"/>
          </a:xfrm>
        </p:spPr>
      </p:sp>
      <p:sp>
        <p:nvSpPr>
          <p:cNvPr id="3" name="Notes Placeholder 2"/>
          <p:cNvSpPr>
            <a:spLocks noGrp="1"/>
          </p:cNvSpPr>
          <p:nvPr>
            <p:ph type="body" idx="1"/>
          </p:nvPr>
        </p:nvSpPr>
        <p:spPr>
          <a:xfrm>
            <a:off x="685800" y="2803677"/>
            <a:ext cx="5486400" cy="5795493"/>
          </a:xfrm>
        </p:spPr>
        <p:txBody>
          <a:bodyPr/>
          <a:lstStyle/>
          <a:p>
            <a:pPr>
              <a:defRPr/>
            </a:pPr>
            <a:r>
              <a:rPr lang="en-US" b="0" dirty="0" smtClean="0">
                <a:latin typeface="Palatino Linotype" pitchFamily="18" charset="0"/>
              </a:rPr>
              <a:t>Other ways to mitigate</a:t>
            </a:r>
          </a:p>
          <a:p>
            <a:pPr>
              <a:defRPr/>
            </a:pPr>
            <a:r>
              <a:rPr lang="en-US" b="0" dirty="0" smtClean="0">
                <a:latin typeface="Palatino Linotype" pitchFamily="18" charset="0"/>
              </a:rPr>
              <a:t>Hold-harmless Provisions</a:t>
            </a:r>
          </a:p>
          <a:p>
            <a:pPr>
              <a:defRPr/>
            </a:pPr>
            <a:endParaRPr lang="en-US" sz="800" b="0" dirty="0" smtClean="0">
              <a:latin typeface="Palatino Linotype" pitchFamily="18" charset="0"/>
            </a:endParaRPr>
          </a:p>
          <a:p>
            <a:pPr>
              <a:defRPr/>
            </a:pPr>
            <a:r>
              <a:rPr lang="en-US" b="0" dirty="0" smtClean="0">
                <a:latin typeface="Palatino Linotype" pitchFamily="18" charset="0"/>
              </a:rPr>
              <a:t>Count Question Resolution</a:t>
            </a:r>
          </a:p>
          <a:p>
            <a:pPr>
              <a:defRPr/>
            </a:pPr>
            <a:endParaRPr lang="en-US" sz="800" b="0" dirty="0" smtClean="0">
              <a:latin typeface="Palatino Linotype" pitchFamily="18" charset="0"/>
            </a:endParaRPr>
          </a:p>
          <a:p>
            <a:pPr>
              <a:defRPr/>
            </a:pPr>
            <a:r>
              <a:rPr lang="en-US" b="0" dirty="0" smtClean="0">
                <a:latin typeface="Palatino Linotype" pitchFamily="18" charset="0"/>
              </a:rPr>
              <a:t>Census Challenge Program</a:t>
            </a:r>
          </a:p>
          <a:p>
            <a:pPr>
              <a:defRPr/>
            </a:pPr>
            <a:endParaRPr lang="en-US" sz="800" b="0" dirty="0" smtClean="0">
              <a:latin typeface="Palatino Linotype" pitchFamily="18" charset="0"/>
            </a:endParaRPr>
          </a:p>
          <a:p>
            <a:pPr>
              <a:defRPr/>
            </a:pPr>
            <a:r>
              <a:rPr lang="en-US" b="0" dirty="0" smtClean="0">
                <a:latin typeface="Palatino Linotype" pitchFamily="18" charset="0"/>
              </a:rPr>
              <a:t>Tribal Consultation</a:t>
            </a:r>
          </a:p>
          <a:p>
            <a:pPr>
              <a:defRPr/>
            </a:pPr>
            <a:endParaRPr lang="en-US" sz="800" b="0" dirty="0" smtClean="0">
              <a:latin typeface="Palatino Linotype" pitchFamily="18" charset="0"/>
            </a:endParaRPr>
          </a:p>
          <a:p>
            <a:pPr>
              <a:defRPr/>
            </a:pPr>
            <a:r>
              <a:rPr lang="en-US" b="0" dirty="0" smtClean="0">
                <a:latin typeface="Palatino Linotype" pitchFamily="18" charset="0"/>
              </a:rPr>
              <a:t>Monitoring by AI/AN Advocacy Orgs</a:t>
            </a:r>
          </a:p>
          <a:p>
            <a:endParaRPr lang="en-US" dirty="0"/>
          </a:p>
        </p:txBody>
      </p:sp>
      <p:sp>
        <p:nvSpPr>
          <p:cNvPr id="4" name="Slide Number Placeholder 3"/>
          <p:cNvSpPr>
            <a:spLocks noGrp="1"/>
          </p:cNvSpPr>
          <p:nvPr>
            <p:ph type="sldNum" sz="quarter" idx="10"/>
          </p:nvPr>
        </p:nvSpPr>
        <p:spPr/>
        <p:txBody>
          <a:bodyPr/>
          <a:lstStyle/>
          <a:p>
            <a:fld id="{56518B24-19AA-4FDE-8A0F-1925AE7BC581}" type="slidenum">
              <a:rPr lang="en-US" smtClean="0"/>
              <a:t>12</a:t>
            </a:fld>
            <a:endParaRPr lang="en-US" dirty="0"/>
          </a:p>
        </p:txBody>
      </p:sp>
    </p:spTree>
    <p:extLst>
      <p:ext uri="{BB962C8B-B14F-4D97-AF65-F5344CB8AC3E}">
        <p14:creationId xmlns:p14="http://schemas.microsoft.com/office/powerpoint/2010/main" val="1580755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1363" y="588963"/>
            <a:ext cx="2803525" cy="2103437"/>
          </a:xfrm>
        </p:spPr>
      </p:sp>
      <p:sp>
        <p:nvSpPr>
          <p:cNvPr id="3" name="Notes Placeholder 2"/>
          <p:cNvSpPr>
            <a:spLocks noGrp="1"/>
          </p:cNvSpPr>
          <p:nvPr>
            <p:ph type="body" idx="1"/>
          </p:nvPr>
        </p:nvSpPr>
        <p:spPr>
          <a:xfrm>
            <a:off x="685800" y="2803677"/>
            <a:ext cx="5486400" cy="5795493"/>
          </a:xfrm>
        </p:spPr>
        <p:txBody>
          <a:bodyPr/>
          <a:lstStyle/>
          <a:p>
            <a:pPr>
              <a:defRPr/>
            </a:pPr>
            <a:r>
              <a:rPr lang="en-US" i="1" dirty="0" smtClean="0">
                <a:effectLst>
                  <a:outerShdw blurRad="38100" dist="38100" dir="2700000" algn="tl">
                    <a:srgbClr val="000000">
                      <a:alpha val="43137"/>
                    </a:srgbClr>
                  </a:outerShdw>
                </a:effectLst>
                <a:latin typeface="Palatino Linotype" pitchFamily="18" charset="0"/>
              </a:rPr>
              <a:t>“Robust data on the size and characteristics of the AI/AN [American Indian and Alaska Native] population in every community is essential to charting a course for the progress of the Native people in that community” (</a:t>
            </a:r>
            <a:r>
              <a:rPr lang="en-US" i="1" dirty="0" err="1" smtClean="0">
                <a:effectLst>
                  <a:outerShdw blurRad="38100" dist="38100" dir="2700000" algn="tl">
                    <a:srgbClr val="000000">
                      <a:alpha val="43137"/>
                    </a:srgbClr>
                  </a:outerShdw>
                </a:effectLst>
                <a:latin typeface="Palatino Linotype" pitchFamily="18" charset="0"/>
              </a:rPr>
              <a:t>DeWeaver</a:t>
            </a:r>
            <a:r>
              <a:rPr lang="en-US" i="1" dirty="0" smtClean="0">
                <a:effectLst>
                  <a:outerShdw blurRad="38100" dist="38100" dir="2700000" algn="tl">
                    <a:srgbClr val="000000">
                      <a:alpha val="43137"/>
                    </a:srgbClr>
                  </a:outerShdw>
                </a:effectLst>
                <a:latin typeface="Palatino Linotype" pitchFamily="18" charset="0"/>
              </a:rPr>
              <a:t>, 2010, p. ii).</a:t>
            </a:r>
          </a:p>
          <a:p>
            <a:pPr>
              <a:defRPr/>
            </a:pPr>
            <a:endParaRPr lang="en-US" dirty="0" smtClean="0">
              <a:latin typeface="Palatino Linotype" pitchFamily="18" charset="0"/>
            </a:endParaRPr>
          </a:p>
          <a:p>
            <a:pPr>
              <a:defRPr/>
            </a:pPr>
            <a:r>
              <a:rPr lang="en-US" dirty="0" smtClean="0">
                <a:latin typeface="Palatino Linotype" pitchFamily="18" charset="0"/>
              </a:rPr>
              <a:t>Data sovereignty in terms of the “cloud” and digital data</a:t>
            </a:r>
          </a:p>
          <a:p>
            <a:pPr>
              <a:defRPr/>
            </a:pPr>
            <a:endParaRPr lang="en-US" dirty="0" smtClean="0">
              <a:latin typeface="Palatino Linotype" pitchFamily="18" charset="0"/>
            </a:endParaRPr>
          </a:p>
          <a:p>
            <a:pPr>
              <a:defRPr/>
            </a:pPr>
            <a:r>
              <a:rPr lang="en-US" dirty="0" smtClean="0">
                <a:latin typeface="Palatino Linotype" pitchFamily="18" charset="0"/>
              </a:rPr>
              <a:t>Knowing who we are and how that informs community planning is about our visibility in the US (representation), the appropriateness of current measures (indicators), and our status (comparison level).</a:t>
            </a:r>
          </a:p>
          <a:p>
            <a:pPr>
              <a:defRPr/>
            </a:pPr>
            <a:endParaRPr lang="en-US" dirty="0" smtClean="0"/>
          </a:p>
        </p:txBody>
      </p:sp>
      <p:sp>
        <p:nvSpPr>
          <p:cNvPr id="4" name="Slide Number Placeholder 3"/>
          <p:cNvSpPr>
            <a:spLocks noGrp="1"/>
          </p:cNvSpPr>
          <p:nvPr>
            <p:ph type="sldNum" sz="quarter" idx="10"/>
          </p:nvPr>
        </p:nvSpPr>
        <p:spPr/>
        <p:txBody>
          <a:bodyPr/>
          <a:lstStyle/>
          <a:p>
            <a:fld id="{56518B24-19AA-4FDE-8A0F-1925AE7BC581}" type="slidenum">
              <a:rPr lang="en-US" smtClean="0"/>
              <a:t>2</a:t>
            </a:fld>
            <a:endParaRPr lang="en-US" dirty="0"/>
          </a:p>
        </p:txBody>
      </p:sp>
    </p:spTree>
    <p:extLst>
      <p:ext uri="{BB962C8B-B14F-4D97-AF65-F5344CB8AC3E}">
        <p14:creationId xmlns:p14="http://schemas.microsoft.com/office/powerpoint/2010/main" val="1580755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1363" y="588963"/>
            <a:ext cx="2803525" cy="2103437"/>
          </a:xfrm>
        </p:spPr>
      </p:sp>
      <p:sp>
        <p:nvSpPr>
          <p:cNvPr id="3" name="Notes Placeholder 2"/>
          <p:cNvSpPr>
            <a:spLocks noGrp="1"/>
          </p:cNvSpPr>
          <p:nvPr>
            <p:ph type="body" idx="1"/>
          </p:nvPr>
        </p:nvSpPr>
        <p:spPr>
          <a:xfrm>
            <a:off x="685800" y="2803677"/>
            <a:ext cx="5486400" cy="5795493"/>
          </a:xfrm>
        </p:spPr>
        <p:txBody>
          <a:bodyPr/>
          <a:lstStyle/>
          <a:p>
            <a:r>
              <a:rPr lang="en-US" dirty="0" smtClean="0"/>
              <a:t>Website</a:t>
            </a:r>
            <a:r>
              <a:rPr lang="en-US" baseline="0" dirty="0" smtClean="0"/>
              <a:t> for EO:</a:t>
            </a:r>
          </a:p>
          <a:p>
            <a:r>
              <a:rPr lang="en-US" dirty="0" smtClean="0"/>
              <a:t>http://www.whitehouse.gov/the-press-office/2011/12/02/executive-order-improving-american-indian-and-alaska-native-educational-</a:t>
            </a:r>
          </a:p>
          <a:p>
            <a:endParaRPr lang="en-US" dirty="0"/>
          </a:p>
        </p:txBody>
      </p:sp>
      <p:sp>
        <p:nvSpPr>
          <p:cNvPr id="4" name="Slide Number Placeholder 3"/>
          <p:cNvSpPr>
            <a:spLocks noGrp="1"/>
          </p:cNvSpPr>
          <p:nvPr>
            <p:ph type="sldNum" sz="quarter" idx="10"/>
          </p:nvPr>
        </p:nvSpPr>
        <p:spPr/>
        <p:txBody>
          <a:bodyPr/>
          <a:lstStyle/>
          <a:p>
            <a:fld id="{56518B24-19AA-4FDE-8A0F-1925AE7BC581}" type="slidenum">
              <a:rPr lang="en-US" smtClean="0"/>
              <a:t>3</a:t>
            </a:fld>
            <a:endParaRPr lang="en-US" dirty="0"/>
          </a:p>
        </p:txBody>
      </p:sp>
    </p:spTree>
    <p:extLst>
      <p:ext uri="{BB962C8B-B14F-4D97-AF65-F5344CB8AC3E}">
        <p14:creationId xmlns:p14="http://schemas.microsoft.com/office/powerpoint/2010/main" val="1580755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1363" y="588963"/>
            <a:ext cx="2803525" cy="2103437"/>
          </a:xfrm>
        </p:spPr>
      </p:sp>
      <p:sp>
        <p:nvSpPr>
          <p:cNvPr id="3" name="Notes Placeholder 2"/>
          <p:cNvSpPr>
            <a:spLocks noGrp="1"/>
          </p:cNvSpPr>
          <p:nvPr>
            <p:ph type="body" idx="1"/>
          </p:nvPr>
        </p:nvSpPr>
        <p:spPr>
          <a:xfrm>
            <a:off x="685800" y="2803677"/>
            <a:ext cx="5486400" cy="5795493"/>
          </a:xfrm>
        </p:spPr>
        <p:txBody>
          <a:bodyPr/>
          <a:lstStyle/>
          <a:p>
            <a:r>
              <a:rPr lang="en-US" sz="1200" kern="1200" dirty="0" smtClean="0">
                <a:solidFill>
                  <a:schemeClr val="tx1"/>
                </a:solidFill>
                <a:effectLst/>
                <a:latin typeface="+mn-lt"/>
                <a:ea typeface="+mn-ea"/>
                <a:cs typeface="+mn-cs"/>
              </a:rPr>
              <a:t>Background &amp; Status (from my PPT)</a:t>
            </a:r>
          </a:p>
          <a:p>
            <a:r>
              <a:rPr lang="en-US" sz="1200" kern="1200" dirty="0" smtClean="0">
                <a:solidFill>
                  <a:schemeClr val="tx1"/>
                </a:solidFill>
                <a:effectLst/>
                <a:latin typeface="+mn-lt"/>
                <a:ea typeface="+mn-ea"/>
                <a:cs typeface="+mn-cs"/>
              </a:rPr>
              <a:t>Data Quality &amp; Challenges (includes the OMB/ED Implementation issue that she currently has related to Federal Role)</a:t>
            </a:r>
          </a:p>
          <a:p>
            <a:r>
              <a:rPr lang="en-US" sz="1200" kern="1200" dirty="0" smtClean="0">
                <a:solidFill>
                  <a:schemeClr val="tx1"/>
                </a:solidFill>
                <a:effectLst/>
                <a:latin typeface="+mn-lt"/>
                <a:ea typeface="+mn-ea"/>
                <a:cs typeface="+mn-cs"/>
              </a:rPr>
              <a:t>Priority Data Needs</a:t>
            </a:r>
          </a:p>
          <a:p>
            <a:r>
              <a:rPr lang="en-US" sz="1200" kern="1200" dirty="0" smtClean="0">
                <a:solidFill>
                  <a:schemeClr val="tx1"/>
                </a:solidFill>
                <a:effectLst/>
                <a:latin typeface="+mn-lt"/>
                <a:ea typeface="+mn-ea"/>
                <a:cs typeface="+mn-cs"/>
              </a:rPr>
              <a:t>Alternative &amp; Culturally-Based Approaches</a:t>
            </a:r>
          </a:p>
          <a:p>
            <a:r>
              <a:rPr lang="en-US" sz="1200" kern="1200" dirty="0" smtClean="0">
                <a:solidFill>
                  <a:schemeClr val="tx1"/>
                </a:solidFill>
                <a:effectLst/>
                <a:latin typeface="+mn-lt"/>
                <a:ea typeface="+mn-ea"/>
                <a:cs typeface="+mn-cs"/>
              </a:rPr>
              <a:t>Recommendations</a:t>
            </a:r>
          </a:p>
          <a:p>
            <a:endParaRPr lang="en-US" dirty="0"/>
          </a:p>
        </p:txBody>
      </p:sp>
      <p:sp>
        <p:nvSpPr>
          <p:cNvPr id="4" name="Slide Number Placeholder 3"/>
          <p:cNvSpPr>
            <a:spLocks noGrp="1"/>
          </p:cNvSpPr>
          <p:nvPr>
            <p:ph type="sldNum" sz="quarter" idx="10"/>
          </p:nvPr>
        </p:nvSpPr>
        <p:spPr/>
        <p:txBody>
          <a:bodyPr/>
          <a:lstStyle/>
          <a:p>
            <a:fld id="{56518B24-19AA-4FDE-8A0F-1925AE7BC581}" type="slidenum">
              <a:rPr lang="en-US" smtClean="0"/>
              <a:t>4</a:t>
            </a:fld>
            <a:endParaRPr lang="en-US" dirty="0"/>
          </a:p>
        </p:txBody>
      </p:sp>
    </p:spTree>
    <p:extLst>
      <p:ext uri="{BB962C8B-B14F-4D97-AF65-F5344CB8AC3E}">
        <p14:creationId xmlns:p14="http://schemas.microsoft.com/office/powerpoint/2010/main" val="1580755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are our AI/AN students?</a:t>
            </a:r>
          </a:p>
          <a:p>
            <a:endParaRPr lang="en-US" dirty="0" smtClean="0"/>
          </a:p>
          <a:p>
            <a:r>
              <a:rPr lang="en-US" dirty="0" smtClean="0"/>
              <a:t>90% in traditional public schools</a:t>
            </a:r>
          </a:p>
          <a:p>
            <a:pPr lvl="1">
              <a:buFont typeface="Arial" pitchFamily="34" charset="0"/>
              <a:buChar char="•"/>
            </a:pPr>
            <a:r>
              <a:rPr lang="en-US" sz="2600" dirty="0" smtClean="0"/>
              <a:t>On or off reservation?</a:t>
            </a:r>
          </a:p>
          <a:p>
            <a:pPr lvl="1">
              <a:buFont typeface="Arial" pitchFamily="34" charset="0"/>
              <a:buChar char="•"/>
            </a:pPr>
            <a:r>
              <a:rPr lang="en-US" sz="2600" dirty="0" smtClean="0"/>
              <a:t>In tribal, charter, or public schools?</a:t>
            </a:r>
          </a:p>
          <a:p>
            <a:pPr lvl="1">
              <a:buFont typeface="Arial" pitchFamily="34" charset="0"/>
              <a:buChar char="•"/>
            </a:pPr>
            <a:r>
              <a:rPr lang="en-US" sz="2600" dirty="0" smtClean="0"/>
              <a:t>In rural or urban contexts?</a:t>
            </a:r>
          </a:p>
          <a:p>
            <a:pPr lvl="1">
              <a:buFont typeface="Arial" pitchFamily="34" charset="0"/>
              <a:buChar char="•"/>
            </a:pPr>
            <a:r>
              <a:rPr lang="en-US" sz="2600" dirty="0" smtClean="0"/>
              <a:t>In alternative education programs?</a:t>
            </a:r>
          </a:p>
          <a:p>
            <a:endParaRPr lang="en-US" dirty="0" smtClean="0"/>
          </a:p>
          <a:p>
            <a:endParaRPr lang="en-US" dirty="0" smtClean="0"/>
          </a:p>
          <a:p>
            <a:r>
              <a:rPr lang="en-US" dirty="0" smtClean="0"/>
              <a:t>Who provides </a:t>
            </a:r>
            <a:r>
              <a:rPr lang="en-US" dirty="0" err="1" smtClean="0"/>
              <a:t>ed</a:t>
            </a:r>
            <a:r>
              <a:rPr lang="en-US" dirty="0" smtClean="0"/>
              <a:t> services:</a:t>
            </a:r>
          </a:p>
          <a:p>
            <a:endParaRPr lang="en-US" dirty="0" smtClean="0"/>
          </a:p>
          <a:p>
            <a:r>
              <a:rPr lang="en-US" dirty="0" err="1" smtClean="0"/>
              <a:t>Headstart</a:t>
            </a:r>
            <a:r>
              <a:rPr lang="en-US" dirty="0" smtClean="0"/>
              <a:t>, JOM, BIE, States, TCUs</a:t>
            </a:r>
          </a:p>
          <a:p>
            <a:endParaRPr lang="en-US" dirty="0" smtClean="0"/>
          </a:p>
          <a:p>
            <a:endParaRPr lang="en-US" dirty="0" smtClean="0"/>
          </a:p>
          <a:p>
            <a:r>
              <a:rPr lang="en-US" dirty="0" smtClean="0"/>
              <a:t>Who is involved in advocating</a:t>
            </a:r>
            <a:r>
              <a:rPr lang="en-US" baseline="0" dirty="0" smtClean="0"/>
              <a:t> on behalf of AI/AN education:</a:t>
            </a:r>
          </a:p>
          <a:p>
            <a:endParaRPr lang="en-US" baseline="0" dirty="0" smtClean="0"/>
          </a:p>
          <a:p>
            <a:r>
              <a:rPr lang="en-US" baseline="0" dirty="0" smtClean="0"/>
              <a:t>NIEA, NCAI, Tribal Ed Departments, AIHEC, Regional orgs (</a:t>
            </a:r>
            <a:r>
              <a:rPr lang="en-US" baseline="0" dirty="0" err="1" smtClean="0"/>
              <a:t>WestEd</a:t>
            </a:r>
            <a:r>
              <a:rPr lang="en-US" baseline="0" dirty="0" smtClean="0"/>
              <a:t>; Education Northwest), </a:t>
            </a:r>
            <a:r>
              <a:rPr lang="en-US" baseline="0" dirty="0" smtClean="0"/>
              <a:t>White House Initiative</a:t>
            </a:r>
          </a:p>
          <a:p>
            <a:endParaRPr lang="en-US" baseline="0" dirty="0" smtClean="0"/>
          </a:p>
          <a:p>
            <a:endParaRPr lang="en-US" baseline="0" dirty="0" smtClean="0"/>
          </a:p>
          <a:p>
            <a:r>
              <a:rPr lang="en-US" baseline="0" dirty="0" smtClean="0"/>
              <a:t>Who collects data on AI/AN education?</a:t>
            </a:r>
          </a:p>
          <a:p>
            <a:endParaRPr lang="en-US" baseline="0" dirty="0" smtClean="0"/>
          </a:p>
          <a:p>
            <a:r>
              <a:rPr lang="en-US" baseline="0" dirty="0" smtClean="0"/>
              <a:t>Census, ED, CCD, NCES, NAEP, NIES, DOJ, BIE</a:t>
            </a:r>
            <a:endParaRPr lang="en-US" dirty="0"/>
          </a:p>
        </p:txBody>
      </p:sp>
      <p:sp>
        <p:nvSpPr>
          <p:cNvPr id="4" name="Slide Number Placeholder 3"/>
          <p:cNvSpPr>
            <a:spLocks noGrp="1"/>
          </p:cNvSpPr>
          <p:nvPr>
            <p:ph type="sldNum" sz="quarter" idx="10"/>
          </p:nvPr>
        </p:nvSpPr>
        <p:spPr/>
        <p:txBody>
          <a:bodyPr/>
          <a:lstStyle/>
          <a:p>
            <a:fld id="{43CB379E-6963-4DF5-8D25-44BFB4263656}" type="slidenum">
              <a:rPr lang="en-US" smtClean="0"/>
              <a:t>5</a:t>
            </a:fld>
            <a:endParaRPr lang="en-US"/>
          </a:p>
        </p:txBody>
      </p:sp>
    </p:spTree>
    <p:extLst>
      <p:ext uri="{BB962C8B-B14F-4D97-AF65-F5344CB8AC3E}">
        <p14:creationId xmlns:p14="http://schemas.microsoft.com/office/powerpoint/2010/main" val="1999993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1363" y="588963"/>
            <a:ext cx="2803525" cy="2103437"/>
          </a:xfrm>
        </p:spPr>
      </p:sp>
      <p:sp>
        <p:nvSpPr>
          <p:cNvPr id="3" name="Notes Placeholder 2"/>
          <p:cNvSpPr>
            <a:spLocks noGrp="1"/>
          </p:cNvSpPr>
          <p:nvPr>
            <p:ph type="body" idx="1"/>
          </p:nvPr>
        </p:nvSpPr>
        <p:spPr>
          <a:xfrm>
            <a:off x="685800" y="2803677"/>
            <a:ext cx="5486400" cy="5795493"/>
          </a:xfrm>
        </p:spPr>
        <p:txBody>
          <a:bodyPr/>
          <a:lstStyle/>
          <a:p>
            <a:r>
              <a:rPr lang="en-US" dirty="0" smtClean="0"/>
              <a:t>Discuss issues when collecting &amp;</a:t>
            </a:r>
            <a:r>
              <a:rPr lang="en-US" baseline="0" dirty="0" smtClean="0"/>
              <a:t> reporting data from multiple sources.</a:t>
            </a:r>
          </a:p>
          <a:p>
            <a:r>
              <a:rPr lang="en-US" baseline="0" dirty="0" smtClean="0"/>
              <a:t>Data aren’t comparable.</a:t>
            </a:r>
          </a:p>
          <a:p>
            <a:r>
              <a:rPr lang="en-US" baseline="0" dirty="0" smtClean="0"/>
              <a:t>Need for communication across datasets</a:t>
            </a:r>
          </a:p>
          <a:p>
            <a:r>
              <a:rPr lang="en-US" baseline="0" dirty="0" smtClean="0"/>
              <a:t>Need easy access to datasets (some more difficult to use)</a:t>
            </a:r>
            <a:endParaRPr lang="en-US" dirty="0"/>
          </a:p>
        </p:txBody>
      </p:sp>
      <p:sp>
        <p:nvSpPr>
          <p:cNvPr id="4" name="Slide Number Placeholder 3"/>
          <p:cNvSpPr>
            <a:spLocks noGrp="1"/>
          </p:cNvSpPr>
          <p:nvPr>
            <p:ph type="sldNum" sz="quarter" idx="10"/>
          </p:nvPr>
        </p:nvSpPr>
        <p:spPr/>
        <p:txBody>
          <a:bodyPr/>
          <a:lstStyle/>
          <a:p>
            <a:fld id="{56518B24-19AA-4FDE-8A0F-1925AE7BC581}" type="slidenum">
              <a:rPr lang="en-US" smtClean="0"/>
              <a:t>6</a:t>
            </a:fld>
            <a:endParaRPr lang="en-US" dirty="0"/>
          </a:p>
        </p:txBody>
      </p:sp>
    </p:spTree>
    <p:extLst>
      <p:ext uri="{BB962C8B-B14F-4D97-AF65-F5344CB8AC3E}">
        <p14:creationId xmlns:p14="http://schemas.microsoft.com/office/powerpoint/2010/main" val="1580755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1363" y="588963"/>
            <a:ext cx="2803525" cy="2103437"/>
          </a:xfrm>
        </p:spPr>
      </p:sp>
      <p:sp>
        <p:nvSpPr>
          <p:cNvPr id="3" name="Notes Placeholder 2"/>
          <p:cNvSpPr>
            <a:spLocks noGrp="1"/>
          </p:cNvSpPr>
          <p:nvPr>
            <p:ph type="body" idx="1"/>
          </p:nvPr>
        </p:nvSpPr>
        <p:spPr>
          <a:xfrm>
            <a:off x="685800" y="2803677"/>
            <a:ext cx="5486400" cy="5795493"/>
          </a:xfrm>
        </p:spPr>
        <p:txBody>
          <a:bodyPr/>
          <a:lstStyle/>
          <a:p>
            <a:pPr marL="0" marR="0" indent="0" algn="l" defTabSz="914400" rtl="0" eaLnBrk="1" fontAlgn="auto" latinLnBrk="0" hangingPunct="1">
              <a:lnSpc>
                <a:spcPct val="100000"/>
              </a:lnSpc>
              <a:spcBef>
                <a:spcPts val="0"/>
              </a:spcBef>
              <a:spcAft>
                <a:spcPts val="4200"/>
              </a:spcAft>
              <a:buClr>
                <a:schemeClr val="tx2"/>
              </a:buClr>
              <a:buSzTx/>
              <a:buFont typeface="Wingdings 2" pitchFamily="18" charset="2"/>
              <a:buNone/>
              <a:tabLst/>
              <a:defRPr/>
            </a:pPr>
            <a:r>
              <a:rPr lang="en-US" sz="1200" dirty="0" smtClean="0"/>
              <a:t>(</a:t>
            </a:r>
            <a:r>
              <a:rPr lang="en-US" sz="1200" i="1" dirty="0" smtClean="0"/>
              <a:t>oversampling so data can be reported, BIE excluded from SASS</a:t>
            </a:r>
            <a:r>
              <a:rPr lang="en-US" sz="1200" dirty="0" smtClean="0"/>
              <a:t>)</a:t>
            </a:r>
          </a:p>
          <a:p>
            <a:pPr marL="0" indent="0">
              <a:spcBef>
                <a:spcPts val="0"/>
              </a:spcBef>
              <a:spcAft>
                <a:spcPts val="4200"/>
              </a:spcAft>
              <a:buClr>
                <a:schemeClr val="tx2"/>
              </a:buClr>
              <a:buFont typeface="Wingdings 2" pitchFamily="18" charset="2"/>
              <a:buNone/>
            </a:pPr>
            <a:endParaRPr lang="en-US" sz="1200" dirty="0" smtClean="0"/>
          </a:p>
          <a:p>
            <a:pPr marL="0" indent="0">
              <a:spcBef>
                <a:spcPts val="0"/>
              </a:spcBef>
              <a:spcAft>
                <a:spcPts val="4200"/>
              </a:spcAft>
              <a:buClr>
                <a:schemeClr val="tx2"/>
              </a:buClr>
              <a:buFont typeface="Wingdings 2" pitchFamily="18" charset="2"/>
              <a:buNone/>
            </a:pPr>
            <a:r>
              <a:rPr lang="en-US" sz="1200" dirty="0" smtClean="0"/>
              <a:t>American </a:t>
            </a:r>
            <a:r>
              <a:rPr lang="en-US" sz="1200" dirty="0" smtClean="0"/>
              <a:t>Indians and Alaska Natives living on reservations were undercounted by 4.9 percent in the 2010 Census.</a:t>
            </a:r>
          </a:p>
          <a:p>
            <a:pPr marL="0" indent="0">
              <a:spcBef>
                <a:spcPts val="0"/>
              </a:spcBef>
              <a:spcAft>
                <a:spcPts val="4200"/>
              </a:spcAft>
              <a:buClr>
                <a:schemeClr val="tx2"/>
              </a:buClr>
              <a:buFont typeface="Wingdings 2" pitchFamily="18" charset="2"/>
              <a:buNone/>
            </a:pPr>
            <a:endParaRPr lang="en-US" sz="1200" dirty="0" smtClean="0"/>
          </a:p>
          <a:p>
            <a:pPr marL="0" indent="0">
              <a:spcBef>
                <a:spcPts val="0"/>
              </a:spcBef>
              <a:spcAft>
                <a:spcPts val="4200"/>
              </a:spcAft>
              <a:buClr>
                <a:schemeClr val="tx2"/>
              </a:buClr>
              <a:buFont typeface="Wingdings 2" pitchFamily="18" charset="2"/>
              <a:buNone/>
            </a:pPr>
            <a:r>
              <a:rPr lang="en-US" sz="1200" dirty="0" smtClean="0"/>
              <a:t>According to </a:t>
            </a:r>
            <a:r>
              <a:rPr lang="en-US" sz="1200" i="1" dirty="0" smtClean="0"/>
              <a:t>The Condition of Education 2011 </a:t>
            </a:r>
            <a:r>
              <a:rPr lang="en-US" sz="1200" dirty="0" smtClean="0"/>
              <a:t>report, using data from the Current Population Survey, the number of prekindergarten through 12</a:t>
            </a:r>
            <a:r>
              <a:rPr lang="en-US" sz="1200" baseline="30000" dirty="0" smtClean="0"/>
              <a:t>th</a:t>
            </a:r>
            <a:r>
              <a:rPr lang="en-US" sz="1200" dirty="0" smtClean="0"/>
              <a:t> grade AI/AN students in the nation’s public schools </a:t>
            </a:r>
            <a:r>
              <a:rPr lang="en-US" sz="1200" b="1" dirty="0" smtClean="0"/>
              <a:t>dropped by half</a:t>
            </a:r>
            <a:r>
              <a:rPr lang="en-US" sz="1200" dirty="0" smtClean="0"/>
              <a:t> from 622,000 (1.2%) in October 2002 to 314,000 (0.6%) in October 2003, after the “Two or more races” category was introduced to the survey. </a:t>
            </a:r>
          </a:p>
          <a:p>
            <a:endParaRPr lang="en-US" dirty="0"/>
          </a:p>
        </p:txBody>
      </p:sp>
      <p:sp>
        <p:nvSpPr>
          <p:cNvPr id="4" name="Slide Number Placeholder 3"/>
          <p:cNvSpPr>
            <a:spLocks noGrp="1"/>
          </p:cNvSpPr>
          <p:nvPr>
            <p:ph type="sldNum" sz="quarter" idx="10"/>
          </p:nvPr>
        </p:nvSpPr>
        <p:spPr/>
        <p:txBody>
          <a:bodyPr/>
          <a:lstStyle/>
          <a:p>
            <a:fld id="{56518B24-19AA-4FDE-8A0F-1925AE7BC581}" type="slidenum">
              <a:rPr lang="en-US" smtClean="0"/>
              <a:t>7</a:t>
            </a:fld>
            <a:endParaRPr lang="en-US" dirty="0"/>
          </a:p>
        </p:txBody>
      </p:sp>
    </p:spTree>
    <p:extLst>
      <p:ext uri="{BB962C8B-B14F-4D97-AF65-F5344CB8AC3E}">
        <p14:creationId xmlns:p14="http://schemas.microsoft.com/office/powerpoint/2010/main" val="1580755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Tx/>
              <a:buNone/>
              <a:defRPr/>
            </a:pPr>
            <a:r>
              <a:rPr lang="en-US" sz="2400" dirty="0" smtClean="0">
                <a:effectLst/>
              </a:rPr>
              <a:t>Final Guidance on Maintaining, Collecting and Reporting Racial and Ethnic Data  (U.S. Department of Education, 2007) </a:t>
            </a:r>
          </a:p>
          <a:p>
            <a:pPr>
              <a:buFontTx/>
              <a:buNone/>
              <a:defRPr/>
            </a:pPr>
            <a:endParaRPr lang="en-US" sz="2400" dirty="0" smtClean="0">
              <a:effectLst/>
            </a:endParaRPr>
          </a:p>
          <a:p>
            <a:pPr>
              <a:buFontTx/>
              <a:buNone/>
              <a:defRPr/>
            </a:pPr>
            <a:r>
              <a:rPr lang="en-US" sz="2400" b="0" dirty="0" smtClean="0">
                <a:effectLst/>
              </a:rPr>
              <a:t>“When aggregating local data for federal reporting…the seven aggregate categories for reporting to USED are: </a:t>
            </a:r>
          </a:p>
          <a:p>
            <a:pPr>
              <a:defRPr/>
            </a:pPr>
            <a:endParaRPr lang="en-US" sz="2400" b="0" dirty="0" smtClean="0">
              <a:effectLst/>
            </a:endParaRPr>
          </a:p>
          <a:p>
            <a:pPr marL="548640">
              <a:defRPr/>
            </a:pPr>
            <a:r>
              <a:rPr lang="en-US" sz="2400" b="0" dirty="0" smtClean="0">
                <a:effectLst/>
              </a:rPr>
              <a:t>Hispanic/Latino of any race; </a:t>
            </a:r>
          </a:p>
          <a:p>
            <a:pPr marL="548640">
              <a:defRPr/>
            </a:pPr>
            <a:endParaRPr lang="en-US" sz="2400" b="0" dirty="0" smtClean="0">
              <a:effectLst/>
            </a:endParaRPr>
          </a:p>
          <a:p>
            <a:pPr marL="548640">
              <a:defRPr/>
            </a:pPr>
            <a:r>
              <a:rPr lang="en-US" sz="2400" b="0" dirty="0" smtClean="0">
                <a:effectLst/>
              </a:rPr>
              <a:t>and, for individuals who are non-Hispanic/Latino only: </a:t>
            </a:r>
          </a:p>
          <a:p>
            <a:pPr marL="914400" lvl="1">
              <a:defRPr/>
            </a:pPr>
            <a:r>
              <a:rPr lang="en-US" sz="2400" b="0" dirty="0" smtClean="0">
                <a:effectLst/>
              </a:rPr>
              <a:t>American Indian or Alaska Native, </a:t>
            </a:r>
          </a:p>
          <a:p>
            <a:pPr marL="914400" lvl="1">
              <a:defRPr/>
            </a:pPr>
            <a:r>
              <a:rPr lang="en-US" sz="2400" b="0" dirty="0" smtClean="0">
                <a:effectLst/>
              </a:rPr>
              <a:t>Asian, </a:t>
            </a:r>
          </a:p>
          <a:p>
            <a:pPr marL="914400" lvl="1">
              <a:defRPr/>
            </a:pPr>
            <a:r>
              <a:rPr lang="en-US" sz="2400" b="0" dirty="0" smtClean="0">
                <a:effectLst/>
              </a:rPr>
              <a:t>Black or African American, </a:t>
            </a:r>
          </a:p>
          <a:p>
            <a:pPr marL="914400" lvl="1">
              <a:defRPr/>
            </a:pPr>
            <a:r>
              <a:rPr lang="en-US" sz="2400" b="0" dirty="0" smtClean="0">
                <a:effectLst/>
              </a:rPr>
              <a:t>Native Hawaiian or Other Pacific Islander, </a:t>
            </a:r>
          </a:p>
          <a:p>
            <a:pPr marL="914400" lvl="1">
              <a:defRPr/>
            </a:pPr>
            <a:r>
              <a:rPr lang="en-US" sz="2400" b="0" dirty="0" smtClean="0">
                <a:effectLst/>
              </a:rPr>
              <a:t>White, and </a:t>
            </a:r>
          </a:p>
          <a:p>
            <a:pPr marL="914400" lvl="1">
              <a:defRPr/>
            </a:pPr>
            <a:r>
              <a:rPr lang="en-US" sz="2400" b="0" dirty="0" smtClean="0">
                <a:effectLst/>
              </a:rPr>
              <a:t>Two or more races. </a:t>
            </a:r>
          </a:p>
          <a:p>
            <a:pPr>
              <a:defRPr/>
            </a:pPr>
            <a:endParaRPr lang="en-US" dirty="0" smtClean="0"/>
          </a:p>
          <a:p>
            <a:pPr>
              <a:defRPr/>
            </a:pPr>
            <a:r>
              <a:rPr lang="en-US" dirty="0" smtClean="0"/>
              <a:t>Definitions</a:t>
            </a:r>
          </a:p>
          <a:p>
            <a:pPr marL="457200" indent="-457200">
              <a:spcBef>
                <a:spcPts val="0"/>
              </a:spcBef>
              <a:spcAft>
                <a:spcPts val="3000"/>
              </a:spcAft>
              <a:buClr>
                <a:schemeClr val="tx2"/>
              </a:buClr>
              <a:buFont typeface="Wingdings 2" pitchFamily="18" charset="2"/>
              <a:buChar char=""/>
            </a:pPr>
            <a:r>
              <a:rPr lang="en-US" sz="1200" dirty="0" smtClean="0"/>
              <a:t>A “person having origins in any of the original peoples of North and South America (including Central America), and who maintains tribal affiliation or community attachment.” </a:t>
            </a:r>
          </a:p>
          <a:p>
            <a:pPr marL="457200" indent="-457200">
              <a:spcBef>
                <a:spcPts val="0"/>
              </a:spcBef>
              <a:spcAft>
                <a:spcPts val="3000"/>
              </a:spcAft>
              <a:buClr>
                <a:schemeClr val="tx2"/>
              </a:buClr>
              <a:buFont typeface="Wingdings 2" pitchFamily="18" charset="2"/>
              <a:buChar char=""/>
            </a:pPr>
            <a:r>
              <a:rPr lang="en-US" sz="1200" dirty="0" smtClean="0"/>
              <a:t>According to the 2010 Census, 5.5% (N=285,344) of the nation’s AI/ANs are affiliated with tribes </a:t>
            </a:r>
            <a:r>
              <a:rPr lang="en-US" sz="1200" i="1" dirty="0" smtClean="0"/>
              <a:t>outside</a:t>
            </a:r>
            <a:r>
              <a:rPr lang="en-US" sz="1200" dirty="0" smtClean="0"/>
              <a:t> of the United States</a:t>
            </a:r>
          </a:p>
          <a:p>
            <a:pPr>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56518B24-19AA-4FDE-8A0F-1925AE7BC581}" type="slidenum">
              <a:rPr lang="en-US" smtClean="0"/>
              <a:t>8</a:t>
            </a:fld>
            <a:endParaRPr lang="en-US" dirty="0"/>
          </a:p>
        </p:txBody>
      </p:sp>
    </p:spTree>
    <p:extLst>
      <p:ext uri="{BB962C8B-B14F-4D97-AF65-F5344CB8AC3E}">
        <p14:creationId xmlns:p14="http://schemas.microsoft.com/office/powerpoint/2010/main" val="2184167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1363" y="588963"/>
            <a:ext cx="2803525" cy="2103437"/>
          </a:xfrm>
        </p:spPr>
      </p:sp>
      <p:sp>
        <p:nvSpPr>
          <p:cNvPr id="3" name="Notes Placeholder 2"/>
          <p:cNvSpPr>
            <a:spLocks noGrp="1"/>
          </p:cNvSpPr>
          <p:nvPr>
            <p:ph type="body" idx="1"/>
          </p:nvPr>
        </p:nvSpPr>
        <p:spPr>
          <a:xfrm>
            <a:off x="685800" y="2803677"/>
            <a:ext cx="5486400" cy="5795493"/>
          </a:xfrm>
        </p:spPr>
        <p:txBody>
          <a:bodyPr/>
          <a:lstStyle/>
          <a:p>
            <a:r>
              <a:rPr lang="en-US" dirty="0" smtClean="0"/>
              <a:t>Total = 5,220,579 (</a:t>
            </a:r>
            <a:r>
              <a:rPr lang="en-US" dirty="0" err="1" smtClean="0"/>
              <a:t>Hisp</a:t>
            </a:r>
            <a:r>
              <a:rPr lang="en-US" dirty="0" smtClean="0"/>
              <a:t>/Latino &amp; non-</a:t>
            </a:r>
            <a:r>
              <a:rPr lang="en-US" dirty="0" err="1" smtClean="0"/>
              <a:t>Hisp</a:t>
            </a:r>
            <a:r>
              <a:rPr lang="en-US" dirty="0" smtClean="0"/>
              <a:t>/Latino)</a:t>
            </a:r>
          </a:p>
          <a:p>
            <a:endParaRPr lang="en-US" dirty="0" smtClean="0"/>
          </a:p>
          <a:p>
            <a:pPr marL="457200" indent="-457200">
              <a:spcBef>
                <a:spcPts val="0"/>
              </a:spcBef>
              <a:spcAft>
                <a:spcPts val="4200"/>
              </a:spcAft>
              <a:buClr>
                <a:schemeClr val="tx2"/>
              </a:buClr>
              <a:buFont typeface="Wingdings 2" pitchFamily="18" charset="2"/>
              <a:buChar char=""/>
            </a:pPr>
            <a:r>
              <a:rPr lang="en-US" sz="1200" dirty="0" smtClean="0"/>
              <a:t>22.8% (N=1,190,904) of AI/ANs also identify themselves as Hispanic/Latino</a:t>
            </a:r>
          </a:p>
          <a:p>
            <a:pPr marL="457200" indent="-457200">
              <a:spcBef>
                <a:spcPts val="0"/>
              </a:spcBef>
              <a:spcAft>
                <a:spcPts val="3000"/>
              </a:spcAft>
              <a:buClr>
                <a:schemeClr val="tx2"/>
              </a:buClr>
              <a:buFont typeface="Wingdings 2" pitchFamily="18" charset="2"/>
              <a:buChar char=""/>
            </a:pPr>
            <a:r>
              <a:rPr lang="en-US" sz="1200" dirty="0" smtClean="0"/>
              <a:t>43.8% (N=2,288,331) of AI/ANs identify themselves as associated with at least one other race. </a:t>
            </a:r>
          </a:p>
          <a:p>
            <a:pPr marL="457200" indent="-457200">
              <a:spcBef>
                <a:spcPts val="0"/>
              </a:spcBef>
              <a:spcAft>
                <a:spcPts val="3000"/>
              </a:spcAft>
              <a:buClr>
                <a:schemeClr val="tx2"/>
              </a:buClr>
              <a:buFont typeface="Wingdings 2" pitchFamily="18" charset="2"/>
              <a:buChar char=""/>
            </a:pPr>
            <a:endParaRPr lang="en-US" sz="1200" dirty="0" smtClean="0"/>
          </a:p>
          <a:p>
            <a:r>
              <a:rPr lang="en-US" dirty="0" smtClean="0"/>
              <a:t>Total = 5,220,579 (</a:t>
            </a:r>
            <a:r>
              <a:rPr lang="en-US" dirty="0" err="1" smtClean="0"/>
              <a:t>Hisp</a:t>
            </a:r>
            <a:r>
              <a:rPr lang="en-US" dirty="0" smtClean="0"/>
              <a:t>/Latino &amp; non-</a:t>
            </a:r>
            <a:r>
              <a:rPr lang="en-US" dirty="0" err="1" smtClean="0"/>
              <a:t>Hisp</a:t>
            </a:r>
            <a:r>
              <a:rPr lang="en-US" dirty="0" smtClean="0"/>
              <a:t>/Latino)</a:t>
            </a:r>
          </a:p>
          <a:p>
            <a:endParaRPr lang="en-US" dirty="0" smtClean="0"/>
          </a:p>
          <a:p>
            <a:r>
              <a:rPr lang="en-US" dirty="0" smtClean="0"/>
              <a:t>Black is used to emphasize individuals who aren’t counted in most reports of AI/AN population</a:t>
            </a:r>
          </a:p>
          <a:p>
            <a:endParaRPr lang="en-US" dirty="0" smtClean="0"/>
          </a:p>
          <a:p>
            <a:pPr defTabSz="919457">
              <a:defRPr/>
            </a:pPr>
            <a:r>
              <a:rPr lang="en-US" dirty="0" smtClean="0"/>
              <a:t>Example of how many AI/ANs may be excluded:</a:t>
            </a:r>
          </a:p>
          <a:p>
            <a:pPr defTabSz="919457">
              <a:defRPr/>
            </a:pPr>
            <a:endParaRPr lang="en-US" dirty="0" smtClean="0"/>
          </a:p>
          <a:p>
            <a:pPr defTabSz="919457">
              <a:defRPr/>
            </a:pPr>
            <a:r>
              <a:rPr lang="en-US" dirty="0" smtClean="0"/>
              <a:t>Here’s one example, according to </a:t>
            </a:r>
            <a:r>
              <a:rPr lang="en-US" i="1" dirty="0" smtClean="0"/>
              <a:t>The Condition of Education 2011 </a:t>
            </a:r>
            <a:r>
              <a:rPr lang="en-US" dirty="0" smtClean="0"/>
              <a:t>report, using data from the Current Population Survey. The number of prekindergarten through 12</a:t>
            </a:r>
            <a:r>
              <a:rPr lang="en-US" baseline="30000" dirty="0" smtClean="0"/>
              <a:t>th</a:t>
            </a:r>
            <a:r>
              <a:rPr lang="en-US" dirty="0" smtClean="0"/>
              <a:t> grade AI/AN students in the nation’s public schools </a:t>
            </a:r>
            <a:r>
              <a:rPr lang="en-US" b="1" dirty="0" smtClean="0"/>
              <a:t>dropped by half</a:t>
            </a:r>
            <a:r>
              <a:rPr lang="en-US" dirty="0" smtClean="0"/>
              <a:t> from 622,000 (1.2%) in October 2002 to 314,000 (0.6%) in October 2003, after the “Two or more races” category was introduced to the survey. Data for NHOPI students weren’t reported. </a:t>
            </a:r>
          </a:p>
          <a:p>
            <a:pPr defTabSz="919457">
              <a:defRPr/>
            </a:pPr>
            <a:endParaRPr lang="en-US" dirty="0" smtClean="0"/>
          </a:p>
          <a:p>
            <a:pPr defTabSz="919457">
              <a:defRPr/>
            </a:pPr>
            <a:r>
              <a:rPr lang="en-US" dirty="0" smtClean="0"/>
              <a:t>Mention solutions to the problem of using the racial categories:</a:t>
            </a:r>
          </a:p>
          <a:p>
            <a:pPr defTabSz="919457">
              <a:defRPr/>
            </a:pPr>
            <a:endParaRPr lang="en-US" dirty="0" smtClean="0"/>
          </a:p>
          <a:p>
            <a:pPr defTabSz="919457">
              <a:defRPr/>
            </a:pPr>
            <a:r>
              <a:rPr lang="en-US" dirty="0" smtClean="0"/>
              <a:t>One, in a resolution passed I 2011 by NIEA membership, recommends:</a:t>
            </a:r>
          </a:p>
          <a:p>
            <a:pPr marL="229864" indent="-229864" defTabSz="919457">
              <a:buFont typeface="+mj-lt"/>
              <a:buAutoNum type="arabicPeriod"/>
              <a:defRPr/>
            </a:pPr>
            <a:r>
              <a:rPr lang="en-US" dirty="0" smtClean="0"/>
              <a:t>Combining all Native students into one category: AI, AN, NH</a:t>
            </a:r>
          </a:p>
          <a:p>
            <a:pPr marL="229864" indent="-229864" defTabSz="919457">
              <a:buFont typeface="+mj-lt"/>
              <a:buAutoNum type="arabicPeriod"/>
              <a:defRPr/>
            </a:pPr>
            <a:r>
              <a:rPr lang="en-US" dirty="0" smtClean="0"/>
              <a:t>All AI/AN/NH students who identify as AI/AN/NH are counted as AI/AN/NH regardless of whether they are also Hispanic/Latino ethnicity and/or in combination with any other race</a:t>
            </a:r>
          </a:p>
          <a:p>
            <a:pPr marL="457200" indent="-457200">
              <a:spcBef>
                <a:spcPts val="0"/>
              </a:spcBef>
              <a:spcAft>
                <a:spcPts val="3000"/>
              </a:spcAft>
              <a:buClr>
                <a:schemeClr val="tx2"/>
              </a:buClr>
              <a:buFont typeface="Wingdings 2" pitchFamily="18" charset="2"/>
              <a:buChar cha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56518B24-19AA-4FDE-8A0F-1925AE7BC581}" type="slidenum">
              <a:rPr lang="en-US" smtClean="0"/>
              <a:t>9</a:t>
            </a:fld>
            <a:endParaRPr lang="en-US" dirty="0"/>
          </a:p>
        </p:txBody>
      </p:sp>
    </p:spTree>
    <p:extLst>
      <p:ext uri="{BB962C8B-B14F-4D97-AF65-F5344CB8AC3E}">
        <p14:creationId xmlns:p14="http://schemas.microsoft.com/office/powerpoint/2010/main" val="1580755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0602"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045192-325A-474A-8F7F-47235A501CDB}" type="datetimeFigureOut">
              <a:rPr lang="en-US" smtClean="0"/>
              <a:t>7/6/2012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64CB22-91E7-4CBD-AFC4-7B6EE2D9242A}"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45192-325A-474A-8F7F-47235A501CDB}" type="datetimeFigureOut">
              <a:rPr lang="en-US" smtClean="0"/>
              <a:t>7/6/2012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64CB22-91E7-4CBD-AFC4-7B6EE2D9242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045192-325A-474A-8F7F-47235A501CDB}" type="datetimeFigureOut">
              <a:rPr lang="en-US" smtClean="0"/>
              <a:t>7/6/2012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64CB22-91E7-4CBD-AFC4-7B6EE2D9242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045192-325A-474A-8F7F-47235A501CDB}" type="datetimeFigureOut">
              <a:rPr lang="en-US" smtClean="0"/>
              <a:t>7/6/2012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64CB22-91E7-4CBD-AFC4-7B6EE2D9242A}"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045192-325A-474A-8F7F-47235A501CDB}" type="datetimeFigureOut">
              <a:rPr lang="en-US" smtClean="0"/>
              <a:t>7/6/2012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64CB22-91E7-4CBD-AFC4-7B6EE2D9242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045192-325A-474A-8F7F-47235A501CDB}" type="datetimeFigureOut">
              <a:rPr lang="en-US" smtClean="0"/>
              <a:t>7/6/2012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64CB22-91E7-4CBD-AFC4-7B6EE2D9242A}"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045192-325A-474A-8F7F-47235A501CDB}" type="datetimeFigureOut">
              <a:rPr lang="en-US" smtClean="0"/>
              <a:t>7/6/2012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64CB22-91E7-4CBD-AFC4-7B6EE2D9242A}"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045192-325A-474A-8F7F-47235A501CDB}" type="datetimeFigureOut">
              <a:rPr lang="en-US" smtClean="0"/>
              <a:t>7/6/2012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64CB22-91E7-4CBD-AFC4-7B6EE2D9242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45192-325A-474A-8F7F-47235A501CDB}" type="datetimeFigureOut">
              <a:rPr lang="en-US" smtClean="0"/>
              <a:t>7/6/2012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64CB22-91E7-4CBD-AFC4-7B6EE2D9242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45192-325A-474A-8F7F-47235A501CDB}" type="datetimeFigureOut">
              <a:rPr lang="en-US" smtClean="0"/>
              <a:t>7/6/2012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64CB22-91E7-4CBD-AFC4-7B6EE2D9242A}"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45192-325A-474A-8F7F-47235A501CDB}" type="datetimeFigureOut">
              <a:rPr lang="en-US" smtClean="0"/>
              <a:t>7/6/2012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64CB22-91E7-4CBD-AFC4-7B6EE2D9242A}"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6045192-325A-474A-8F7F-47235A501CDB}" type="datetimeFigureOut">
              <a:rPr lang="en-US" smtClean="0"/>
              <a:t>7/6/2012</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364CB22-91E7-4CBD-AFC4-7B6EE2D9242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outerShdw blurRad="50800" dist="38100" dir="8100000" algn="tr" rotWithShape="0">
              <a:prstClr val="black">
                <a:alpha val="40000"/>
              </a:prst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19600"/>
            <a:ext cx="9144000" cy="1938992"/>
          </a:xfrm>
          <a:prstGeom prst="rect">
            <a:avLst/>
          </a:prstGeom>
          <a:noFill/>
        </p:spPr>
        <p:txBody>
          <a:bodyPr wrap="square" rtlCol="0">
            <a:spAutoFit/>
          </a:bodyPr>
          <a:lstStyle/>
          <a:p>
            <a:pPr algn="ctr"/>
            <a:r>
              <a:rPr lang="en-US" sz="2000" dirty="0" smtClean="0">
                <a:latin typeface="+mj-lt"/>
              </a:rPr>
              <a:t>By</a:t>
            </a:r>
          </a:p>
          <a:p>
            <a:pPr algn="ctr"/>
            <a:r>
              <a:rPr lang="en-US" sz="2000" dirty="0" smtClean="0">
                <a:latin typeface="Arial" pitchFamily="34" charset="0"/>
                <a:cs typeface="Arial" pitchFamily="34" charset="0"/>
              </a:rPr>
              <a:t>Dawn M. </a:t>
            </a:r>
            <a:r>
              <a:rPr lang="en-US" sz="2000" dirty="0" smtClean="0">
                <a:latin typeface="Arial" pitchFamily="34" charset="0"/>
                <a:cs typeface="Arial" pitchFamily="34" charset="0"/>
              </a:rPr>
              <a:t>Mackety, Amber Ebarb, &amp; Heather Zenone</a:t>
            </a:r>
            <a:endParaRPr lang="en-US" sz="2000" dirty="0" smtClean="0">
              <a:latin typeface="Arial" pitchFamily="34" charset="0"/>
              <a:cs typeface="Arial" pitchFamily="34" charset="0"/>
            </a:endParaRPr>
          </a:p>
          <a:p>
            <a:pPr algn="ctr"/>
            <a:endParaRPr lang="en-US" sz="2000" dirty="0">
              <a:latin typeface="+mj-lt"/>
            </a:endParaRPr>
          </a:p>
          <a:p>
            <a:pPr algn="ctr"/>
            <a:r>
              <a:rPr lang="en-US" sz="2000" dirty="0" smtClean="0"/>
              <a:t>NCES STATS-DC 2012 Data Conference</a:t>
            </a:r>
          </a:p>
          <a:p>
            <a:pPr algn="ctr"/>
            <a:r>
              <a:rPr lang="en-US" sz="2000" dirty="0" smtClean="0">
                <a:latin typeface="+mj-lt"/>
              </a:rPr>
              <a:t>July 12, 2012</a:t>
            </a:r>
          </a:p>
          <a:p>
            <a:pPr algn="ctr"/>
            <a:r>
              <a:rPr lang="en-US" sz="2000" dirty="0" smtClean="0">
                <a:latin typeface="+mj-lt"/>
              </a:rPr>
              <a:t>Washington, DC</a:t>
            </a:r>
            <a:endParaRPr lang="en-US" sz="2000" dirty="0">
              <a:latin typeface="+mj-lt"/>
            </a:endParaRPr>
          </a:p>
        </p:txBody>
      </p:sp>
      <p:sp>
        <p:nvSpPr>
          <p:cNvPr id="5" name="TextBox 4"/>
          <p:cNvSpPr txBox="1"/>
          <p:nvPr/>
        </p:nvSpPr>
        <p:spPr>
          <a:xfrm>
            <a:off x="0" y="1295400"/>
            <a:ext cx="9144000" cy="1754326"/>
          </a:xfrm>
          <a:prstGeom prst="rect">
            <a:avLst/>
          </a:prstGeom>
          <a:noFill/>
        </p:spPr>
        <p:txBody>
          <a:bodyPr wrap="square" rtlCol="0">
            <a:spAutoFit/>
          </a:bodyPr>
          <a:lstStyle/>
          <a:p>
            <a:pPr algn="ctr"/>
            <a:r>
              <a:rPr lang="en-US" sz="3600" b="1" dirty="0" smtClean="0">
                <a:solidFill>
                  <a:schemeClr val="tx1">
                    <a:lumMod val="85000"/>
                    <a:lumOff val="15000"/>
                  </a:schemeClr>
                </a:solidFill>
                <a:effectLst>
                  <a:outerShdw blurRad="38100" dist="38100" dir="2700000" algn="tl">
                    <a:srgbClr val="000000">
                      <a:alpha val="43137"/>
                    </a:srgbClr>
                  </a:outerShdw>
                </a:effectLst>
              </a:rPr>
              <a:t>Data </a:t>
            </a:r>
            <a:r>
              <a:rPr lang="en-US" sz="3600" b="1" dirty="0">
                <a:solidFill>
                  <a:schemeClr val="tx1">
                    <a:lumMod val="85000"/>
                    <a:lumOff val="15000"/>
                  </a:schemeClr>
                </a:solidFill>
                <a:effectLst>
                  <a:outerShdw blurRad="38100" dist="38100" dir="2700000" algn="tl">
                    <a:srgbClr val="000000">
                      <a:alpha val="43137"/>
                    </a:srgbClr>
                  </a:outerShdw>
                </a:effectLst>
              </a:rPr>
              <a:t>Quality in the Collection and Reporting of American Indian/Alaska Native Education </a:t>
            </a:r>
            <a:r>
              <a:rPr lang="en-US" sz="3600" b="1" dirty="0" smtClean="0">
                <a:solidFill>
                  <a:schemeClr val="tx1">
                    <a:lumMod val="85000"/>
                    <a:lumOff val="15000"/>
                  </a:schemeClr>
                </a:solidFill>
                <a:effectLst>
                  <a:outerShdw blurRad="38100" dist="38100" dir="2700000" algn="tl">
                    <a:srgbClr val="000000">
                      <a:alpha val="43137"/>
                    </a:srgbClr>
                  </a:outerShdw>
                </a:effectLst>
              </a:rPr>
              <a:t>Data</a:t>
            </a:r>
            <a:endParaRPr lang="en-US" sz="3600" b="1" dirty="0">
              <a:solidFill>
                <a:schemeClr val="tx1">
                  <a:lumMod val="85000"/>
                  <a:lumOff val="1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267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66800"/>
            <a:ext cx="9144000" cy="5638800"/>
          </a:xfrm>
          <a:prstGeom prst="rect">
            <a:avLst/>
          </a:prstGeom>
        </p:spPr>
        <p:txBody>
          <a:bodyPr>
            <a:normAutofit lnSpcReduction="10000"/>
          </a:bodyPr>
          <a:lstStyle/>
          <a:p>
            <a:pPr marL="548640">
              <a:defRPr/>
            </a:pPr>
            <a:r>
              <a:rPr lang="en-US" sz="2400" b="0" dirty="0" smtClean="0">
                <a:latin typeface="Palatino Linotype" pitchFamily="18" charset="0"/>
              </a:rPr>
              <a:t>Culturally-Based Indices </a:t>
            </a:r>
            <a:r>
              <a:rPr lang="en-US" sz="2400" b="0" dirty="0" smtClean="0">
                <a:latin typeface="Palatino Linotype" pitchFamily="18" charset="0"/>
              </a:rPr>
              <a:t>&amp; Indicators</a:t>
            </a:r>
          </a:p>
          <a:p>
            <a:pPr marL="914400" lvl="1">
              <a:defRPr/>
            </a:pPr>
            <a:r>
              <a:rPr lang="en-US" sz="1800" b="0" i="1" dirty="0" smtClean="0">
                <a:latin typeface="Palatino Linotype" pitchFamily="18" charset="0"/>
              </a:rPr>
              <a:t>Alaska Native K-12 Indicators Report </a:t>
            </a:r>
            <a:r>
              <a:rPr lang="en-US" sz="1800" b="0" dirty="0" smtClean="0">
                <a:latin typeface="Palatino Linotype" pitchFamily="18" charset="0"/>
              </a:rPr>
              <a:t>(First Alaskans Institute, 2004)</a:t>
            </a:r>
            <a:r>
              <a:rPr lang="en-US" sz="1800" b="0" i="1" dirty="0" smtClean="0">
                <a:latin typeface="Palatino Linotype" pitchFamily="18" charset="0"/>
              </a:rPr>
              <a:t> </a:t>
            </a:r>
          </a:p>
          <a:p>
            <a:pPr marL="914400" lvl="1">
              <a:defRPr/>
            </a:pPr>
            <a:r>
              <a:rPr lang="en-US" sz="1800" b="0" i="1" dirty="0" smtClean="0">
                <a:latin typeface="Palatino Linotype" pitchFamily="18" charset="0"/>
              </a:rPr>
              <a:t>Ka </a:t>
            </a:r>
            <a:r>
              <a:rPr lang="en-US" sz="1800" b="0" i="1" dirty="0" err="1" smtClean="0">
                <a:latin typeface="Palatino Linotype" pitchFamily="18" charset="0"/>
              </a:rPr>
              <a:t>Huaka’i</a:t>
            </a:r>
            <a:r>
              <a:rPr lang="en-US" sz="1800" b="0" dirty="0" smtClean="0">
                <a:latin typeface="Palatino Linotype" pitchFamily="18" charset="0"/>
              </a:rPr>
              <a:t>: </a:t>
            </a:r>
            <a:r>
              <a:rPr lang="en-US" sz="1800" b="0" i="1" dirty="0" smtClean="0">
                <a:latin typeface="Palatino Linotype" pitchFamily="18" charset="0"/>
              </a:rPr>
              <a:t>Native Hawaiian Ed. Assessment </a:t>
            </a:r>
            <a:r>
              <a:rPr lang="en-US" sz="1800" b="0" dirty="0" smtClean="0">
                <a:latin typeface="Palatino Linotype" pitchFamily="18" charset="0"/>
              </a:rPr>
              <a:t>(</a:t>
            </a:r>
            <a:r>
              <a:rPr lang="en-US" sz="1800" b="0" dirty="0" err="1" smtClean="0">
                <a:latin typeface="Palatino Linotype" pitchFamily="18" charset="0"/>
              </a:rPr>
              <a:t>Kamehameha</a:t>
            </a:r>
            <a:r>
              <a:rPr lang="en-US" sz="1800" b="0" dirty="0" smtClean="0">
                <a:latin typeface="Palatino Linotype" pitchFamily="18" charset="0"/>
              </a:rPr>
              <a:t> Schools, 2005)</a:t>
            </a:r>
            <a:endParaRPr lang="en-US" sz="1800" b="0" i="1" dirty="0" smtClean="0">
              <a:latin typeface="Palatino Linotype" pitchFamily="18" charset="0"/>
            </a:endParaRPr>
          </a:p>
          <a:p>
            <a:pPr marL="914400" lvl="1">
              <a:defRPr/>
            </a:pPr>
            <a:r>
              <a:rPr lang="en-US" sz="1800" b="0" i="1" dirty="0" smtClean="0">
                <a:latin typeface="Palatino Linotype" pitchFamily="18" charset="0"/>
              </a:rPr>
              <a:t>AIHEC AIMS Fact Book </a:t>
            </a:r>
            <a:r>
              <a:rPr lang="en-US" sz="1800" b="0" dirty="0" smtClean="0">
                <a:latin typeface="Palatino Linotype" pitchFamily="18" charset="0"/>
              </a:rPr>
              <a:t>(2009</a:t>
            </a:r>
            <a:r>
              <a:rPr lang="en-US" sz="1800" b="0" dirty="0" smtClean="0">
                <a:latin typeface="Palatino Linotype" pitchFamily="18" charset="0"/>
              </a:rPr>
              <a:t>)</a:t>
            </a:r>
          </a:p>
          <a:p>
            <a:pPr marL="914400" lvl="1">
              <a:defRPr/>
            </a:pPr>
            <a:r>
              <a:rPr lang="en-US" sz="1800" i="1" dirty="0" smtClean="0">
                <a:latin typeface="Palatino Linotype" pitchFamily="18" charset="0"/>
              </a:rPr>
              <a:t>Language Efforts</a:t>
            </a:r>
            <a:endParaRPr lang="en-US" sz="1800" b="0" i="1" dirty="0" smtClean="0">
              <a:latin typeface="Palatino Linotype" pitchFamily="18" charset="0"/>
            </a:endParaRPr>
          </a:p>
          <a:p>
            <a:pPr marL="548640">
              <a:defRPr/>
            </a:pPr>
            <a:r>
              <a:rPr lang="en-US" sz="2400" b="0" dirty="0" smtClean="0">
                <a:latin typeface="Palatino Linotype" pitchFamily="18" charset="0"/>
              </a:rPr>
              <a:t>Status</a:t>
            </a:r>
          </a:p>
          <a:p>
            <a:pPr marL="914400" lvl="1">
              <a:defRPr/>
            </a:pPr>
            <a:r>
              <a:rPr lang="en-US" sz="1800" b="0" dirty="0" smtClean="0">
                <a:latin typeface="Palatino Linotype" pitchFamily="18" charset="0"/>
              </a:rPr>
              <a:t>Gap Comparisons</a:t>
            </a:r>
          </a:p>
          <a:p>
            <a:pPr marL="914400" lvl="1">
              <a:defRPr/>
            </a:pPr>
            <a:r>
              <a:rPr lang="en-US" sz="1800" b="0" dirty="0" smtClean="0">
                <a:latin typeface="Palatino Linotype" pitchFamily="18" charset="0"/>
              </a:rPr>
              <a:t>Native-to-Native Comparisons</a:t>
            </a:r>
          </a:p>
          <a:p>
            <a:pPr marL="914400" lvl="1">
              <a:defRPr/>
            </a:pPr>
            <a:r>
              <a:rPr lang="en-US" sz="1800" b="0" dirty="0" smtClean="0">
                <a:latin typeface="Palatino Linotype" pitchFamily="18" charset="0"/>
              </a:rPr>
              <a:t>Trend </a:t>
            </a:r>
            <a:r>
              <a:rPr lang="en-US" sz="1800" b="0" dirty="0" smtClean="0">
                <a:latin typeface="Palatino Linotype" pitchFamily="18" charset="0"/>
              </a:rPr>
              <a:t>Analysis &amp; Longitudinal</a:t>
            </a:r>
            <a:endParaRPr lang="en-US" sz="1800" b="0" dirty="0" smtClean="0">
              <a:latin typeface="Palatino Linotype" pitchFamily="18" charset="0"/>
            </a:endParaRPr>
          </a:p>
          <a:p>
            <a:pPr marL="914400" lvl="1">
              <a:defRPr/>
            </a:pPr>
            <a:r>
              <a:rPr lang="en-US" sz="1800" b="0" dirty="0" smtClean="0">
                <a:latin typeface="Palatino Linotype" pitchFamily="18" charset="0"/>
              </a:rPr>
              <a:t>Use of multiple data sets</a:t>
            </a:r>
          </a:p>
          <a:p>
            <a:pPr lvl="1">
              <a:defRPr/>
            </a:pPr>
            <a:r>
              <a:rPr lang="en-US" dirty="0" smtClean="0"/>
              <a:t>Partners: </a:t>
            </a:r>
          </a:p>
          <a:p>
            <a:pPr lvl="2">
              <a:defRPr/>
            </a:pPr>
            <a:r>
              <a:rPr lang="en-US" dirty="0" smtClean="0"/>
              <a:t>National Indian Education Association</a:t>
            </a:r>
          </a:p>
          <a:p>
            <a:pPr lvl="2">
              <a:defRPr/>
            </a:pPr>
            <a:r>
              <a:rPr lang="en-US" dirty="0" smtClean="0"/>
              <a:t>National Congress of American Indians</a:t>
            </a:r>
          </a:p>
          <a:p>
            <a:pPr lvl="2">
              <a:defRPr/>
            </a:pPr>
            <a:r>
              <a:rPr lang="en-US" dirty="0" smtClean="0"/>
              <a:t>Tribal Education Departments National Assembly</a:t>
            </a:r>
          </a:p>
          <a:p>
            <a:pPr lvl="2">
              <a:defRPr/>
            </a:pPr>
            <a:r>
              <a:rPr lang="en-US" dirty="0" smtClean="0"/>
              <a:t>American Indian Higher Education Consortium</a:t>
            </a:r>
          </a:p>
          <a:p>
            <a:pPr>
              <a:defRPr/>
            </a:pPr>
            <a:endParaRPr lang="en-US" dirty="0"/>
          </a:p>
        </p:txBody>
      </p:sp>
      <p:sp>
        <p:nvSpPr>
          <p:cNvPr id="2" name="Title 1"/>
          <p:cNvSpPr>
            <a:spLocks noGrp="1"/>
          </p:cNvSpPr>
          <p:nvPr>
            <p:ph type="title"/>
          </p:nvPr>
        </p:nvSpPr>
        <p:spPr>
          <a:xfrm>
            <a:off x="0" y="0"/>
            <a:ext cx="9144000" cy="1143000"/>
          </a:xfrm>
        </p:spPr>
        <p:txBody>
          <a:bodyPr/>
          <a:lstStyle/>
          <a:p>
            <a:pPr marL="0" indent="0">
              <a:buNone/>
              <a:defRPr/>
            </a:pPr>
            <a:r>
              <a:rPr lang="en-US" dirty="0" smtClean="0">
                <a:latin typeface="Palatino Linotype" pitchFamily="18" charset="0"/>
              </a:rPr>
              <a:t>Tribal Use of Data &amp; Indicators</a:t>
            </a:r>
            <a:endParaRPr lang="en-US" dirty="0">
              <a:latin typeface="Palatino Linotype" pitchFamily="18" charset="0"/>
            </a:endParaRPr>
          </a:p>
        </p:txBody>
      </p:sp>
    </p:spTree>
    <p:extLst>
      <p:ext uri="{BB962C8B-B14F-4D97-AF65-F5344CB8AC3E}">
        <p14:creationId xmlns:p14="http://schemas.microsoft.com/office/powerpoint/2010/main" val="2969833101"/>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6512511" cy="1143000"/>
          </a:xfrm>
        </p:spPr>
        <p:txBody>
          <a:bodyPr/>
          <a:lstStyle/>
          <a:p>
            <a:pPr marL="0" indent="0" algn="ctr">
              <a:buNone/>
            </a:pPr>
            <a:r>
              <a:rPr lang="en-US" dirty="0" smtClean="0">
                <a:latin typeface="Garamond" pitchFamily="18" charset="0"/>
              </a:rPr>
              <a:t>Priority Data Issues</a:t>
            </a:r>
            <a:endParaRPr lang="en-US" dirty="0">
              <a:latin typeface="Garamond" pitchFamily="18" charset="0"/>
            </a:endParaRPr>
          </a:p>
        </p:txBody>
      </p:sp>
      <p:sp>
        <p:nvSpPr>
          <p:cNvPr id="3" name="Content Placeholder 2"/>
          <p:cNvSpPr>
            <a:spLocks noGrp="1"/>
          </p:cNvSpPr>
          <p:nvPr>
            <p:ph idx="4294967295"/>
          </p:nvPr>
        </p:nvSpPr>
        <p:spPr>
          <a:xfrm>
            <a:off x="457200" y="1600200"/>
            <a:ext cx="8229600" cy="4953000"/>
          </a:xfrm>
          <a:prstGeom prst="rect">
            <a:avLst/>
          </a:prstGeom>
        </p:spPr>
        <p:txBody>
          <a:bodyPr>
            <a:normAutofit fontScale="92500" lnSpcReduction="20000"/>
          </a:bodyPr>
          <a:lstStyle/>
          <a:p>
            <a:pPr marL="461963" indent="-461963">
              <a:spcBef>
                <a:spcPts val="0"/>
              </a:spcBef>
              <a:spcAft>
                <a:spcPts val="3000"/>
              </a:spcAft>
              <a:buClr>
                <a:schemeClr val="tx2"/>
              </a:buClr>
              <a:buFont typeface="Wingdings 2" pitchFamily="18" charset="2"/>
              <a:buChar char=""/>
            </a:pPr>
            <a:r>
              <a:rPr lang="en-US" sz="2800" dirty="0"/>
              <a:t>ED Implementation of OMB 1997 Regulations</a:t>
            </a:r>
          </a:p>
          <a:p>
            <a:pPr marL="461963" indent="-461963">
              <a:spcBef>
                <a:spcPts val="0"/>
              </a:spcBef>
              <a:spcAft>
                <a:spcPts val="3000"/>
              </a:spcAft>
              <a:buClr>
                <a:schemeClr val="tx2"/>
              </a:buClr>
              <a:buFont typeface="Wingdings 2" pitchFamily="18" charset="2"/>
              <a:buChar char=""/>
            </a:pPr>
            <a:r>
              <a:rPr lang="en-US" sz="2800" dirty="0"/>
              <a:t>Access to tribal-level data</a:t>
            </a:r>
          </a:p>
          <a:p>
            <a:pPr marL="461963" indent="-461963">
              <a:spcBef>
                <a:spcPts val="0"/>
              </a:spcBef>
              <a:spcAft>
                <a:spcPts val="3000"/>
              </a:spcAft>
              <a:buClr>
                <a:schemeClr val="tx2"/>
              </a:buClr>
              <a:buFont typeface="Wingdings 2" pitchFamily="18" charset="2"/>
              <a:buChar char=""/>
            </a:pPr>
            <a:r>
              <a:rPr lang="en-US" sz="2800" dirty="0"/>
              <a:t>Age, Appropriateness, Accuracy, &amp; Availability of Data</a:t>
            </a:r>
          </a:p>
          <a:p>
            <a:pPr marL="461963" indent="-461963">
              <a:spcBef>
                <a:spcPts val="0"/>
              </a:spcBef>
              <a:spcAft>
                <a:spcPts val="3000"/>
              </a:spcAft>
              <a:buClr>
                <a:schemeClr val="tx2"/>
              </a:buClr>
              <a:buFont typeface="Wingdings 2" pitchFamily="18" charset="2"/>
              <a:buChar char=""/>
            </a:pPr>
            <a:r>
              <a:rPr lang="en-US" sz="2800" dirty="0"/>
              <a:t>Meaningful Comparisons</a:t>
            </a:r>
          </a:p>
          <a:p>
            <a:pPr marL="461963" indent="-461963">
              <a:spcBef>
                <a:spcPts val="0"/>
              </a:spcBef>
              <a:spcAft>
                <a:spcPts val="3000"/>
              </a:spcAft>
              <a:buClr>
                <a:schemeClr val="tx2"/>
              </a:buClr>
              <a:buFont typeface="Wingdings 2" pitchFamily="18" charset="2"/>
              <a:buChar char=""/>
            </a:pPr>
            <a:r>
              <a:rPr lang="en-US" sz="2800" dirty="0"/>
              <a:t>Need for cross-agency measures</a:t>
            </a:r>
          </a:p>
          <a:p>
            <a:pPr marL="461963" indent="-461963">
              <a:spcBef>
                <a:spcPts val="0"/>
              </a:spcBef>
              <a:spcAft>
                <a:spcPts val="3000"/>
              </a:spcAft>
              <a:buClr>
                <a:schemeClr val="tx2"/>
              </a:buClr>
              <a:buFont typeface="Wingdings 2" pitchFamily="18" charset="2"/>
              <a:buChar char=""/>
            </a:pPr>
            <a:r>
              <a:rPr lang="en-US" sz="2800" dirty="0" smtClean="0"/>
              <a:t>Education</a:t>
            </a:r>
            <a:r>
              <a:rPr lang="en-US" sz="2800" dirty="0"/>
              <a:t>, training, technical assistance for tribes &amp; AI/AN data users</a:t>
            </a:r>
          </a:p>
          <a:p>
            <a:pPr>
              <a:buFont typeface="Arial" pitchFamily="34" charset="0"/>
              <a:buChar char="•"/>
            </a:pPr>
            <a:endParaRPr lang="en-US" sz="2800" dirty="0" smtClean="0">
              <a:latin typeface="Garamond" pitchFamily="18" charset="0"/>
            </a:endParaRPr>
          </a:p>
          <a:p>
            <a:pPr algn="ctr">
              <a:buFont typeface="Arial" pitchFamily="34" charset="0"/>
              <a:buChar char="•"/>
              <a:defRPr/>
            </a:pPr>
            <a:endParaRPr lang="en-US" sz="2000" dirty="0" smtClean="0">
              <a:latin typeface="Palatino Linotype" pitchFamily="18" charset="0"/>
            </a:endParaRPr>
          </a:p>
          <a:p>
            <a:pPr lvl="1">
              <a:buFont typeface="Arial" pitchFamily="34" charset="0"/>
              <a:buChar char="•"/>
            </a:pPr>
            <a:endParaRPr lang="en-US" sz="2400" dirty="0" smtClean="0">
              <a:latin typeface="Garamond" pitchFamily="18" charset="0"/>
            </a:endParaRPr>
          </a:p>
          <a:p>
            <a:pPr>
              <a:buFont typeface="Arial" pitchFamily="34" charset="0"/>
              <a:buChar char="•"/>
            </a:pPr>
            <a:endParaRPr lang="en-US" sz="2800" dirty="0" smtClean="0">
              <a:latin typeface="Garamond" pitchFamily="18" charset="0"/>
            </a:endParaRPr>
          </a:p>
          <a:p>
            <a:pPr>
              <a:buFont typeface="Arial" pitchFamily="34" charset="0"/>
              <a:buChar char="•"/>
            </a:pPr>
            <a:endParaRPr lang="en-US" dirty="0">
              <a:latin typeface="Garamond" pitchFamily="18" charset="0"/>
            </a:endParaRPr>
          </a:p>
        </p:txBody>
      </p:sp>
    </p:spTree>
    <p:extLst>
      <p:ext uri="{BB962C8B-B14F-4D97-AF65-F5344CB8AC3E}">
        <p14:creationId xmlns:p14="http://schemas.microsoft.com/office/powerpoint/2010/main" val="3348739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00200"/>
          </a:xfrm>
        </p:spPr>
        <p:txBody>
          <a:bodyPr anchor="ctr">
            <a:normAutofit/>
          </a:bodyPr>
          <a:lstStyle/>
          <a:p>
            <a:pPr marL="0" indent="0" algn="ctr">
              <a:buNone/>
            </a:pPr>
            <a:r>
              <a:rPr lang="en-US" dirty="0" smtClean="0"/>
              <a:t>Recommendations</a:t>
            </a:r>
            <a:endParaRPr lang="en-US" sz="3100" i="1" dirty="0"/>
          </a:p>
        </p:txBody>
      </p:sp>
      <p:sp>
        <p:nvSpPr>
          <p:cNvPr id="2" name="Content Placeholder 1"/>
          <p:cNvSpPr>
            <a:spLocks noGrp="1"/>
          </p:cNvSpPr>
          <p:nvPr>
            <p:ph sz="quarter" idx="13"/>
          </p:nvPr>
        </p:nvSpPr>
        <p:spPr>
          <a:xfrm>
            <a:off x="457200" y="1143000"/>
            <a:ext cx="8458200" cy="5410200"/>
          </a:xfrm>
        </p:spPr>
        <p:txBody>
          <a:bodyPr anchor="ctr">
            <a:normAutofit fontScale="85000" lnSpcReduction="20000"/>
          </a:bodyPr>
          <a:lstStyle/>
          <a:p>
            <a:pPr marL="461963" indent="-461963">
              <a:spcBef>
                <a:spcPts val="0"/>
              </a:spcBef>
              <a:spcAft>
                <a:spcPts val="3000"/>
              </a:spcAft>
              <a:buClr>
                <a:schemeClr val="tx2"/>
              </a:buClr>
              <a:buFont typeface="Wingdings 2" pitchFamily="18" charset="2"/>
              <a:buChar char=""/>
            </a:pPr>
            <a:r>
              <a:rPr lang="en-US" sz="3200" dirty="0" smtClean="0"/>
              <a:t>Urge USDOE to report on all AI/AN indicators collected </a:t>
            </a:r>
          </a:p>
          <a:p>
            <a:pPr marL="461963" indent="-461963">
              <a:spcBef>
                <a:spcPts val="0"/>
              </a:spcBef>
              <a:spcAft>
                <a:spcPts val="3000"/>
              </a:spcAft>
              <a:buClr>
                <a:schemeClr val="tx2"/>
              </a:buClr>
              <a:buFont typeface="Wingdings 2" pitchFamily="18" charset="2"/>
              <a:buChar char=""/>
            </a:pPr>
            <a:r>
              <a:rPr lang="en-US" sz="3200" dirty="0" smtClean="0"/>
              <a:t>Openly </a:t>
            </a:r>
            <a:r>
              <a:rPr lang="en-US" sz="3200" dirty="0"/>
              <a:t>consult with tribes</a:t>
            </a:r>
          </a:p>
          <a:p>
            <a:pPr marL="461963" indent="-461963">
              <a:spcBef>
                <a:spcPts val="0"/>
              </a:spcBef>
              <a:spcAft>
                <a:spcPts val="3000"/>
              </a:spcAft>
              <a:buClr>
                <a:schemeClr val="tx2"/>
              </a:buClr>
              <a:buFont typeface="Wingdings 2" pitchFamily="18" charset="2"/>
              <a:buChar char=""/>
            </a:pPr>
            <a:r>
              <a:rPr lang="en-US" sz="3200" dirty="0" smtClean="0"/>
              <a:t>Inclusion &amp; oversampling AI/AN populations, esp. in longitudinal studies</a:t>
            </a:r>
          </a:p>
          <a:p>
            <a:pPr marL="461963" indent="-461963">
              <a:spcBef>
                <a:spcPts val="0"/>
              </a:spcBef>
              <a:spcAft>
                <a:spcPts val="3000"/>
              </a:spcAft>
              <a:buClr>
                <a:schemeClr val="tx2"/>
              </a:buClr>
              <a:buFont typeface="Wingdings 2" pitchFamily="18" charset="2"/>
              <a:buChar char=""/>
            </a:pPr>
            <a:r>
              <a:rPr lang="en-US" sz="3200" dirty="0" smtClean="0"/>
              <a:t>Coordinate data collection across NCES and others (Census, Civil Rights, Labor)</a:t>
            </a:r>
          </a:p>
          <a:p>
            <a:pPr marL="461963" indent="-461963">
              <a:spcBef>
                <a:spcPts val="0"/>
              </a:spcBef>
              <a:spcAft>
                <a:spcPts val="3000"/>
              </a:spcAft>
              <a:buClr>
                <a:schemeClr val="tx2"/>
              </a:buClr>
              <a:buFont typeface="Wingdings 2" pitchFamily="18" charset="2"/>
              <a:buChar char=""/>
            </a:pPr>
            <a:r>
              <a:rPr lang="en-US" sz="3200" dirty="0" smtClean="0"/>
              <a:t>Funding </a:t>
            </a:r>
            <a:r>
              <a:rPr lang="en-US" sz="3200" dirty="0"/>
              <a:t>(for </a:t>
            </a:r>
            <a:r>
              <a:rPr lang="en-US" sz="3200" dirty="0" smtClean="0"/>
              <a:t>NIES, SASS, </a:t>
            </a:r>
            <a:r>
              <a:rPr lang="en-US" sz="3200" dirty="0"/>
              <a:t>ACS</a:t>
            </a:r>
            <a:r>
              <a:rPr lang="en-US" sz="3200" dirty="0" smtClean="0"/>
              <a:t>, BLS, CPS)</a:t>
            </a:r>
            <a:endParaRPr lang="en-US" sz="3200" dirty="0"/>
          </a:p>
          <a:p>
            <a:pPr marL="461963" indent="-461963">
              <a:spcBef>
                <a:spcPts val="0"/>
              </a:spcBef>
              <a:spcAft>
                <a:spcPts val="3000"/>
              </a:spcAft>
              <a:buClr>
                <a:schemeClr val="tx2"/>
              </a:buClr>
              <a:buFont typeface="Wingdings 2" pitchFamily="18" charset="2"/>
              <a:buChar char=""/>
            </a:pPr>
            <a:r>
              <a:rPr lang="en-US" sz="3200" dirty="0" smtClean="0"/>
              <a:t>Training &amp; Technical Assistance (for tribal users and agency staff)</a:t>
            </a:r>
            <a:endParaRPr lang="en-US" sz="3200" dirty="0" smtClean="0"/>
          </a:p>
        </p:txBody>
      </p:sp>
    </p:spTree>
    <p:extLst>
      <p:ext uri="{BB962C8B-B14F-4D97-AF65-F5344CB8AC3E}">
        <p14:creationId xmlns:p14="http://schemas.microsoft.com/office/powerpoint/2010/main" val="3297616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00200"/>
          </a:xfrm>
        </p:spPr>
        <p:txBody>
          <a:bodyPr anchor="ctr">
            <a:normAutofit/>
          </a:bodyPr>
          <a:lstStyle/>
          <a:p>
            <a:pPr marL="0" indent="0" algn="ctr">
              <a:buNone/>
            </a:pPr>
            <a:r>
              <a:rPr lang="en-US" dirty="0" smtClean="0"/>
              <a:t>Rationale</a:t>
            </a:r>
            <a:endParaRPr lang="en-US" sz="3100" i="1" dirty="0"/>
          </a:p>
        </p:txBody>
      </p:sp>
      <p:sp>
        <p:nvSpPr>
          <p:cNvPr id="2" name="Content Placeholder 1"/>
          <p:cNvSpPr>
            <a:spLocks noGrp="1"/>
          </p:cNvSpPr>
          <p:nvPr>
            <p:ph sz="quarter" idx="13"/>
          </p:nvPr>
        </p:nvSpPr>
        <p:spPr>
          <a:xfrm>
            <a:off x="457200" y="1600200"/>
            <a:ext cx="8458200" cy="4953000"/>
          </a:xfrm>
        </p:spPr>
        <p:txBody>
          <a:bodyPr anchor="ctr">
            <a:normAutofit/>
          </a:bodyPr>
          <a:lstStyle/>
          <a:p>
            <a:pPr marL="461963" indent="-461963">
              <a:spcBef>
                <a:spcPts val="0"/>
              </a:spcBef>
              <a:spcAft>
                <a:spcPts val="3000"/>
              </a:spcAft>
              <a:buClr>
                <a:schemeClr val="tx2"/>
              </a:buClr>
              <a:buFont typeface="Wingdings 2" pitchFamily="18" charset="2"/>
              <a:buChar char=""/>
            </a:pPr>
            <a:r>
              <a:rPr lang="en-US" sz="3200" dirty="0" smtClean="0"/>
              <a:t>Tribal sovereignty requires access </a:t>
            </a:r>
            <a:r>
              <a:rPr lang="en-US" sz="3200" dirty="0"/>
              <a:t>to </a:t>
            </a:r>
            <a:r>
              <a:rPr lang="en-US" sz="3200" dirty="0" smtClean="0"/>
              <a:t>quality, meaningful data</a:t>
            </a:r>
            <a:endParaRPr lang="en-US" sz="3200" u="sng" dirty="0" smtClean="0"/>
          </a:p>
          <a:p>
            <a:pPr marL="461963" indent="-461963">
              <a:spcBef>
                <a:spcPts val="0"/>
              </a:spcBef>
              <a:spcAft>
                <a:spcPts val="3000"/>
              </a:spcAft>
              <a:buClr>
                <a:schemeClr val="tx2"/>
              </a:buClr>
              <a:buFont typeface="Wingdings 2" pitchFamily="18" charset="2"/>
              <a:buChar char=""/>
            </a:pPr>
            <a:r>
              <a:rPr lang="en-US" sz="3200" dirty="0" smtClean="0"/>
              <a:t>Federal agencies are responsible to collect and report </a:t>
            </a:r>
            <a:r>
              <a:rPr lang="en-US" sz="3200" dirty="0" smtClean="0"/>
              <a:t>accurate </a:t>
            </a:r>
            <a:r>
              <a:rPr lang="en-US" sz="3200" dirty="0" smtClean="0"/>
              <a:t>AI/AN </a:t>
            </a:r>
            <a:r>
              <a:rPr lang="en-US" sz="3200" dirty="0" smtClean="0"/>
              <a:t>data</a:t>
            </a:r>
          </a:p>
          <a:p>
            <a:pPr marL="461963" indent="-461963">
              <a:spcBef>
                <a:spcPts val="0"/>
              </a:spcBef>
              <a:spcAft>
                <a:spcPts val="3000"/>
              </a:spcAft>
              <a:buClr>
                <a:schemeClr val="tx2"/>
              </a:buClr>
              <a:buFont typeface="Wingdings 2" pitchFamily="18" charset="2"/>
              <a:buChar char=""/>
            </a:pPr>
            <a:r>
              <a:rPr lang="en-US" sz="3200" dirty="0" smtClean="0"/>
              <a:t>Monitor fulfillment of the Federal Trust Responsibility to AI/AN people</a:t>
            </a:r>
          </a:p>
          <a:p>
            <a:pPr marL="461963" indent="-461963">
              <a:spcBef>
                <a:spcPts val="0"/>
              </a:spcBef>
              <a:spcAft>
                <a:spcPts val="3000"/>
              </a:spcAft>
              <a:buClr>
                <a:schemeClr val="tx2"/>
              </a:buClr>
              <a:buFont typeface="Wingdings 2" pitchFamily="18" charset="2"/>
              <a:buChar char=""/>
            </a:pPr>
            <a:r>
              <a:rPr lang="en-US" sz="3200" dirty="0" smtClean="0"/>
              <a:t>Monitor AI/AN student performance</a:t>
            </a:r>
          </a:p>
        </p:txBody>
      </p:sp>
    </p:spTree>
    <p:extLst>
      <p:ext uri="{BB962C8B-B14F-4D97-AF65-F5344CB8AC3E}">
        <p14:creationId xmlns:p14="http://schemas.microsoft.com/office/powerpoint/2010/main" val="3536842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2057400"/>
          </a:xfrm>
        </p:spPr>
        <p:txBody>
          <a:bodyPr anchor="ctr">
            <a:normAutofit fontScale="90000"/>
          </a:bodyPr>
          <a:lstStyle/>
          <a:p>
            <a:pPr marL="0" indent="0" algn="ctr">
              <a:spcBef>
                <a:spcPts val="0"/>
              </a:spcBef>
              <a:buNone/>
            </a:pPr>
            <a:r>
              <a:rPr lang="en-US" dirty="0" smtClean="0"/>
              <a:t>Executive Order 13592</a:t>
            </a:r>
            <a:br>
              <a:rPr lang="en-US" dirty="0" smtClean="0"/>
            </a:br>
            <a:r>
              <a:rPr lang="en-US" sz="900" dirty="0" smtClean="0"/>
              <a:t/>
            </a:r>
            <a:br>
              <a:rPr lang="en-US" sz="900" dirty="0" smtClean="0"/>
            </a:br>
            <a:r>
              <a:rPr lang="en-US" sz="3200" i="1" dirty="0"/>
              <a:t>Improving </a:t>
            </a:r>
            <a:r>
              <a:rPr lang="en-US" sz="3200" i="1" dirty="0" smtClean="0"/>
              <a:t>AI/AN Educational </a:t>
            </a:r>
            <a:r>
              <a:rPr lang="en-US" sz="3200" i="1" dirty="0"/>
              <a:t>Opportunities and Strengthening Tribal Colleges and </a:t>
            </a:r>
            <a:r>
              <a:rPr lang="en-US" sz="3200" i="1" dirty="0" smtClean="0"/>
              <a:t>Universities</a:t>
            </a:r>
            <a:endParaRPr lang="en-US" sz="3100" i="1" dirty="0"/>
          </a:p>
        </p:txBody>
      </p:sp>
      <p:sp>
        <p:nvSpPr>
          <p:cNvPr id="2" name="Content Placeholder 1"/>
          <p:cNvSpPr>
            <a:spLocks noGrp="1"/>
          </p:cNvSpPr>
          <p:nvPr>
            <p:ph sz="quarter" idx="13"/>
          </p:nvPr>
        </p:nvSpPr>
        <p:spPr>
          <a:xfrm>
            <a:off x="457200" y="2057400"/>
            <a:ext cx="8458200" cy="4495800"/>
          </a:xfrm>
        </p:spPr>
        <p:txBody>
          <a:bodyPr anchor="ctr">
            <a:normAutofit/>
          </a:bodyPr>
          <a:lstStyle/>
          <a:p>
            <a:pPr marL="0" indent="0">
              <a:spcBef>
                <a:spcPts val="0"/>
              </a:spcBef>
              <a:spcAft>
                <a:spcPts val="3000"/>
              </a:spcAft>
              <a:buClr>
                <a:schemeClr val="tx2"/>
              </a:buClr>
              <a:buNone/>
            </a:pPr>
            <a:r>
              <a:rPr lang="en-US" sz="3200" dirty="0" smtClean="0">
                <a:solidFill>
                  <a:schemeClr val="tx1"/>
                </a:solidFill>
              </a:rPr>
              <a:t>Improve </a:t>
            </a:r>
            <a:r>
              <a:rPr lang="en-US" sz="3200" dirty="0">
                <a:solidFill>
                  <a:schemeClr val="tx1"/>
                </a:solidFill>
              </a:rPr>
              <a:t>Native education by </a:t>
            </a:r>
            <a:r>
              <a:rPr lang="en-US" sz="3200" dirty="0" smtClean="0">
                <a:solidFill>
                  <a:schemeClr val="tx1"/>
                </a:solidFill>
              </a:rPr>
              <a:t>requiring… </a:t>
            </a:r>
          </a:p>
          <a:p>
            <a:pPr marL="461963" indent="-461963">
              <a:spcBef>
                <a:spcPts val="0"/>
              </a:spcBef>
              <a:spcAft>
                <a:spcPts val="3000"/>
              </a:spcAft>
              <a:buClr>
                <a:schemeClr val="tx2"/>
              </a:buClr>
              <a:buNone/>
            </a:pPr>
            <a:r>
              <a:rPr lang="en-US" sz="3200" dirty="0" smtClean="0">
                <a:solidFill>
                  <a:schemeClr val="tx1"/>
                </a:solidFill>
              </a:rPr>
              <a:t>	“developing </a:t>
            </a:r>
            <a:r>
              <a:rPr lang="en-US" sz="3200" u="sng" dirty="0">
                <a:solidFill>
                  <a:schemeClr val="tx1"/>
                </a:solidFill>
              </a:rPr>
              <a:t>sufficient data resources</a:t>
            </a:r>
            <a:r>
              <a:rPr lang="en-US" sz="3200" dirty="0">
                <a:solidFill>
                  <a:schemeClr val="tx1"/>
                </a:solidFill>
              </a:rPr>
              <a:t> to inform progress on Federal performance indicators, in close collaboration with </a:t>
            </a:r>
            <a:r>
              <a:rPr lang="en-US" sz="3200" dirty="0" smtClean="0">
                <a:solidFill>
                  <a:schemeClr val="tx1"/>
                </a:solidFill>
              </a:rPr>
              <a:t>the…National </a:t>
            </a:r>
            <a:r>
              <a:rPr lang="en-US" sz="3200" dirty="0">
                <a:solidFill>
                  <a:schemeClr val="tx1"/>
                </a:solidFill>
              </a:rPr>
              <a:t>Center for Educational </a:t>
            </a:r>
            <a:r>
              <a:rPr lang="en-US" sz="3200" dirty="0" smtClean="0">
                <a:solidFill>
                  <a:schemeClr val="tx1"/>
                </a:solidFill>
              </a:rPr>
              <a:t>Statistics” </a:t>
            </a:r>
            <a:r>
              <a:rPr lang="en-US" sz="1800" dirty="0" smtClean="0">
                <a:solidFill>
                  <a:schemeClr val="tx1"/>
                </a:solidFill>
              </a:rPr>
              <a:t>(Section 3b-1-viii)</a:t>
            </a:r>
            <a:endParaRPr lang="en-US" sz="1800" dirty="0" smtClean="0"/>
          </a:p>
        </p:txBody>
      </p:sp>
    </p:spTree>
    <p:extLst>
      <p:ext uri="{BB962C8B-B14F-4D97-AF65-F5344CB8AC3E}">
        <p14:creationId xmlns:p14="http://schemas.microsoft.com/office/powerpoint/2010/main" val="3669471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00200"/>
          </a:xfrm>
        </p:spPr>
        <p:txBody>
          <a:bodyPr anchor="ctr">
            <a:normAutofit/>
          </a:bodyPr>
          <a:lstStyle/>
          <a:p>
            <a:pPr marL="0" indent="0" algn="ctr">
              <a:buNone/>
            </a:pPr>
            <a:r>
              <a:rPr lang="en-US" dirty="0" smtClean="0"/>
              <a:t>Overview</a:t>
            </a:r>
            <a:endParaRPr lang="en-US" sz="3100" i="1" dirty="0"/>
          </a:p>
        </p:txBody>
      </p:sp>
      <p:sp>
        <p:nvSpPr>
          <p:cNvPr id="2" name="Content Placeholder 1"/>
          <p:cNvSpPr>
            <a:spLocks noGrp="1"/>
          </p:cNvSpPr>
          <p:nvPr>
            <p:ph sz="quarter" idx="13"/>
          </p:nvPr>
        </p:nvSpPr>
        <p:spPr>
          <a:xfrm>
            <a:off x="457200" y="1143000"/>
            <a:ext cx="8458200" cy="5410200"/>
          </a:xfrm>
        </p:spPr>
        <p:txBody>
          <a:bodyPr anchor="ctr">
            <a:normAutofit/>
          </a:bodyPr>
          <a:lstStyle/>
          <a:p>
            <a:pPr marL="461963" indent="-461963">
              <a:spcBef>
                <a:spcPts val="0"/>
              </a:spcBef>
              <a:spcAft>
                <a:spcPts val="3000"/>
              </a:spcAft>
              <a:buClr>
                <a:schemeClr val="tx2"/>
              </a:buClr>
              <a:buFont typeface="Wingdings 2" pitchFamily="18" charset="2"/>
              <a:buChar char=""/>
            </a:pPr>
            <a:r>
              <a:rPr lang="en-US" sz="3200" dirty="0" smtClean="0"/>
              <a:t>Background and Status</a:t>
            </a:r>
          </a:p>
          <a:p>
            <a:pPr marL="461963" indent="-461963">
              <a:spcBef>
                <a:spcPts val="0"/>
              </a:spcBef>
              <a:spcAft>
                <a:spcPts val="3000"/>
              </a:spcAft>
              <a:buClr>
                <a:schemeClr val="tx2"/>
              </a:buClr>
              <a:buFont typeface="Wingdings 2" pitchFamily="18" charset="2"/>
              <a:buChar char=""/>
            </a:pPr>
            <a:r>
              <a:rPr lang="en-US" sz="3200" dirty="0" smtClean="0"/>
              <a:t>Data </a:t>
            </a:r>
            <a:r>
              <a:rPr lang="en-US" sz="3200" dirty="0" smtClean="0"/>
              <a:t>Quality </a:t>
            </a:r>
            <a:r>
              <a:rPr lang="en-US" sz="3200" dirty="0" smtClean="0"/>
              <a:t>Challenges</a:t>
            </a:r>
          </a:p>
          <a:p>
            <a:pPr marL="461963" indent="-461963">
              <a:spcBef>
                <a:spcPts val="0"/>
              </a:spcBef>
              <a:spcAft>
                <a:spcPts val="3000"/>
              </a:spcAft>
              <a:buClr>
                <a:schemeClr val="tx2"/>
              </a:buClr>
              <a:buFont typeface="Wingdings 2" pitchFamily="18" charset="2"/>
              <a:buChar char=""/>
            </a:pPr>
            <a:r>
              <a:rPr lang="en-US" sz="3200" dirty="0" smtClean="0"/>
              <a:t>Tribal Use of Data &amp; Indicators</a:t>
            </a:r>
            <a:endParaRPr lang="en-US" sz="3200" dirty="0" smtClean="0"/>
          </a:p>
          <a:p>
            <a:pPr marL="461963" indent="-461963">
              <a:spcBef>
                <a:spcPts val="0"/>
              </a:spcBef>
              <a:spcAft>
                <a:spcPts val="3000"/>
              </a:spcAft>
              <a:buClr>
                <a:schemeClr val="tx2"/>
              </a:buClr>
              <a:buFont typeface="Wingdings 2" pitchFamily="18" charset="2"/>
              <a:buChar char=""/>
            </a:pPr>
            <a:r>
              <a:rPr lang="en-US" sz="3200" dirty="0" smtClean="0"/>
              <a:t>Recommendations</a:t>
            </a:r>
          </a:p>
        </p:txBody>
      </p:sp>
    </p:spTree>
    <p:extLst>
      <p:ext uri="{BB962C8B-B14F-4D97-AF65-F5344CB8AC3E}">
        <p14:creationId xmlns:p14="http://schemas.microsoft.com/office/powerpoint/2010/main" val="3641244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6512511" cy="1143000"/>
          </a:xfrm>
        </p:spPr>
        <p:txBody>
          <a:bodyPr/>
          <a:lstStyle/>
          <a:p>
            <a:pPr marL="0" indent="0">
              <a:buNone/>
            </a:pPr>
            <a:r>
              <a:rPr lang="en-US" dirty="0" smtClean="0"/>
              <a:t>Background &amp; Status </a:t>
            </a:r>
            <a:endParaRPr lang="en-US" dirty="0"/>
          </a:p>
        </p:txBody>
      </p:sp>
      <p:sp>
        <p:nvSpPr>
          <p:cNvPr id="3" name="Content Placeholder 2"/>
          <p:cNvSpPr>
            <a:spLocks noGrp="1"/>
          </p:cNvSpPr>
          <p:nvPr>
            <p:ph idx="4294967295"/>
          </p:nvPr>
        </p:nvSpPr>
        <p:spPr>
          <a:xfrm>
            <a:off x="609600" y="1371600"/>
            <a:ext cx="8229600" cy="4983163"/>
          </a:xfrm>
          <a:prstGeom prst="rect">
            <a:avLst/>
          </a:prstGeom>
        </p:spPr>
        <p:txBody>
          <a:bodyPr>
            <a:normAutofit/>
          </a:bodyPr>
          <a:lstStyle/>
          <a:p>
            <a:pPr>
              <a:buFont typeface="Arial" pitchFamily="34" charset="0"/>
              <a:buChar char="•"/>
            </a:pPr>
            <a:r>
              <a:rPr lang="en-US" sz="3800" dirty="0" smtClean="0"/>
              <a:t>Who is </a:t>
            </a:r>
            <a:r>
              <a:rPr lang="en-US" sz="3800" dirty="0" smtClean="0"/>
              <a:t>an AI/AN student? </a:t>
            </a:r>
            <a:endParaRPr lang="en-US" sz="3800" dirty="0"/>
          </a:p>
          <a:p>
            <a:pPr>
              <a:buFont typeface="Arial" pitchFamily="34" charset="0"/>
              <a:buChar char="•"/>
            </a:pPr>
            <a:endParaRPr lang="en-US" sz="1300" dirty="0" smtClean="0"/>
          </a:p>
          <a:p>
            <a:pPr>
              <a:buFont typeface="Arial" pitchFamily="34" charset="0"/>
              <a:buChar char="•"/>
            </a:pPr>
            <a:r>
              <a:rPr lang="en-US" sz="3800" dirty="0" smtClean="0"/>
              <a:t>Where are AI/AN students served</a:t>
            </a:r>
            <a:r>
              <a:rPr lang="en-US" sz="3800" dirty="0" smtClean="0"/>
              <a:t>?</a:t>
            </a:r>
          </a:p>
          <a:p>
            <a:pPr>
              <a:buFont typeface="Arial" pitchFamily="34" charset="0"/>
              <a:buChar char="•"/>
            </a:pPr>
            <a:endParaRPr lang="en-US" sz="1300" dirty="0" smtClean="0"/>
          </a:p>
          <a:p>
            <a:pPr>
              <a:buFont typeface="Arial" pitchFamily="34" charset="0"/>
              <a:buChar char="•"/>
            </a:pPr>
            <a:r>
              <a:rPr lang="en-US" sz="3800" dirty="0" smtClean="0"/>
              <a:t>Who </a:t>
            </a:r>
            <a:r>
              <a:rPr lang="en-US" sz="3800" dirty="0" smtClean="0"/>
              <a:t>provides educational services to AI/AN students</a:t>
            </a:r>
            <a:r>
              <a:rPr lang="en-US" sz="3800" dirty="0" smtClean="0"/>
              <a:t>?</a:t>
            </a:r>
            <a:endParaRPr lang="en-US" sz="1300" dirty="0" smtClean="0"/>
          </a:p>
          <a:p>
            <a:endParaRPr lang="en-US" sz="2800" dirty="0" smtClean="0"/>
          </a:p>
          <a:p>
            <a:endParaRPr lang="en-US" dirty="0"/>
          </a:p>
        </p:txBody>
      </p:sp>
    </p:spTree>
    <p:extLst>
      <p:ext uri="{BB962C8B-B14F-4D97-AF65-F5344CB8AC3E}">
        <p14:creationId xmlns:p14="http://schemas.microsoft.com/office/powerpoint/2010/main" val="652224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00200"/>
          </a:xfrm>
        </p:spPr>
        <p:txBody>
          <a:bodyPr anchor="ctr">
            <a:normAutofit/>
          </a:bodyPr>
          <a:lstStyle/>
          <a:p>
            <a:pPr marL="0" indent="0" algn="ctr">
              <a:buNone/>
            </a:pPr>
            <a:r>
              <a:rPr lang="en-US" dirty="0" smtClean="0"/>
              <a:t>Federal Sources for AI/AN Education Data</a:t>
            </a:r>
            <a:endParaRPr lang="en-US" sz="3100" i="1" dirty="0"/>
          </a:p>
        </p:txBody>
      </p:sp>
      <p:sp>
        <p:nvSpPr>
          <p:cNvPr id="2" name="Content Placeholder 1"/>
          <p:cNvSpPr>
            <a:spLocks noGrp="1"/>
          </p:cNvSpPr>
          <p:nvPr>
            <p:ph sz="quarter" idx="13"/>
          </p:nvPr>
        </p:nvSpPr>
        <p:spPr>
          <a:xfrm>
            <a:off x="457200" y="1371600"/>
            <a:ext cx="8458200" cy="5257800"/>
          </a:xfrm>
        </p:spPr>
        <p:txBody>
          <a:bodyPr anchor="ctr">
            <a:normAutofit/>
          </a:bodyPr>
          <a:lstStyle/>
          <a:p>
            <a:pPr marL="461963" indent="-461963">
              <a:spcBef>
                <a:spcPts val="0"/>
              </a:spcBef>
              <a:spcAft>
                <a:spcPts val="0"/>
              </a:spcAft>
              <a:buClr>
                <a:schemeClr val="tx2"/>
              </a:buClr>
              <a:buFont typeface="Wingdings 2" pitchFamily="18" charset="2"/>
              <a:buChar char=""/>
            </a:pPr>
            <a:r>
              <a:rPr lang="en-US" sz="3200" dirty="0" smtClean="0"/>
              <a:t>U.S. Census</a:t>
            </a:r>
          </a:p>
          <a:p>
            <a:pPr marL="795338" lvl="1" indent="-333375">
              <a:lnSpc>
                <a:spcPct val="110000"/>
              </a:lnSpc>
              <a:spcBef>
                <a:spcPts val="0"/>
              </a:spcBef>
              <a:spcAft>
                <a:spcPts val="0"/>
              </a:spcAft>
              <a:buClr>
                <a:schemeClr val="tx2"/>
              </a:buClr>
              <a:buSzPct val="100000"/>
              <a:buFont typeface="Courier New" pitchFamily="49" charset="0"/>
              <a:buChar char="o"/>
            </a:pPr>
            <a:r>
              <a:rPr lang="en-US" sz="2800" dirty="0" smtClean="0"/>
              <a:t>American </a:t>
            </a:r>
            <a:r>
              <a:rPr lang="en-US" sz="2800" dirty="0"/>
              <a:t>Community </a:t>
            </a:r>
            <a:r>
              <a:rPr lang="en-US" sz="2800" dirty="0" smtClean="0"/>
              <a:t>Survey</a:t>
            </a:r>
          </a:p>
          <a:p>
            <a:pPr marL="795338" lvl="1" indent="-333375">
              <a:lnSpc>
                <a:spcPct val="110000"/>
              </a:lnSpc>
              <a:spcBef>
                <a:spcPts val="0"/>
              </a:spcBef>
              <a:spcAft>
                <a:spcPts val="0"/>
              </a:spcAft>
              <a:buClr>
                <a:schemeClr val="tx2"/>
              </a:buClr>
              <a:buSzPct val="100000"/>
              <a:buFont typeface="Courier New" pitchFamily="49" charset="0"/>
              <a:buChar char="o"/>
            </a:pPr>
            <a:r>
              <a:rPr lang="en-US" sz="3000" dirty="0" smtClean="0"/>
              <a:t>Current </a:t>
            </a:r>
            <a:r>
              <a:rPr lang="en-US" sz="3000" dirty="0"/>
              <a:t>Population </a:t>
            </a:r>
            <a:r>
              <a:rPr lang="en-US" sz="3000" dirty="0" smtClean="0"/>
              <a:t>Survey</a:t>
            </a:r>
            <a:r>
              <a:rPr lang="en-US" sz="3000" dirty="0" smtClean="0"/>
              <a:t>(?)</a:t>
            </a:r>
          </a:p>
          <a:p>
            <a:pPr marL="461963" lvl="1" indent="0">
              <a:lnSpc>
                <a:spcPct val="110000"/>
              </a:lnSpc>
              <a:spcBef>
                <a:spcPts val="0"/>
              </a:spcBef>
              <a:spcAft>
                <a:spcPts val="0"/>
              </a:spcAft>
              <a:buClr>
                <a:schemeClr val="tx2"/>
              </a:buClr>
              <a:buSzPct val="100000"/>
              <a:buNone/>
            </a:pPr>
            <a:endParaRPr lang="en-US" sz="1200" dirty="0" smtClean="0"/>
          </a:p>
          <a:p>
            <a:pPr marL="461963" indent="-461963">
              <a:spcBef>
                <a:spcPts val="0"/>
              </a:spcBef>
              <a:spcAft>
                <a:spcPts val="3000"/>
              </a:spcAft>
              <a:buClr>
                <a:schemeClr val="tx2"/>
              </a:buClr>
              <a:buFont typeface="Wingdings 2" pitchFamily="18" charset="2"/>
              <a:buChar char=""/>
            </a:pPr>
            <a:r>
              <a:rPr lang="en-US" sz="3200" dirty="0" smtClean="0"/>
              <a:t>U.S</a:t>
            </a:r>
            <a:r>
              <a:rPr lang="en-US" sz="3200" dirty="0" smtClean="0"/>
              <a:t>. Bureau of Labor Statistics</a:t>
            </a:r>
          </a:p>
          <a:p>
            <a:pPr marL="461963" indent="-461963">
              <a:spcBef>
                <a:spcPts val="0"/>
              </a:spcBef>
              <a:spcAft>
                <a:spcPts val="3000"/>
              </a:spcAft>
              <a:buClr>
                <a:schemeClr val="tx2"/>
              </a:buClr>
              <a:buFont typeface="Wingdings 2" pitchFamily="18" charset="2"/>
              <a:buChar char=""/>
            </a:pPr>
            <a:r>
              <a:rPr lang="en-US" sz="3200" dirty="0" smtClean="0"/>
              <a:t>Civil Rights Data Collection</a:t>
            </a:r>
          </a:p>
          <a:p>
            <a:pPr marL="461963" indent="-461963">
              <a:spcBef>
                <a:spcPts val="0"/>
              </a:spcBef>
              <a:spcAft>
                <a:spcPts val="3000"/>
              </a:spcAft>
              <a:buClr>
                <a:schemeClr val="tx2"/>
              </a:buClr>
              <a:buFont typeface="Wingdings 2" pitchFamily="18" charset="2"/>
              <a:buChar char=""/>
            </a:pPr>
            <a:r>
              <a:rPr lang="en-US" sz="3200" dirty="0" smtClean="0"/>
              <a:t>National Center for Education Statistics </a:t>
            </a:r>
            <a:r>
              <a:rPr lang="en-US" sz="3000" dirty="0" smtClean="0"/>
              <a:t>(</a:t>
            </a:r>
            <a:r>
              <a:rPr lang="en-US" sz="3000" i="1" dirty="0" smtClean="0"/>
              <a:t>Common Core of Data, NAEP, NIES</a:t>
            </a:r>
            <a:r>
              <a:rPr lang="en-US" sz="3000" dirty="0" smtClean="0"/>
              <a:t>)</a:t>
            </a:r>
          </a:p>
        </p:txBody>
      </p:sp>
    </p:spTree>
    <p:extLst>
      <p:ext uri="{BB962C8B-B14F-4D97-AF65-F5344CB8AC3E}">
        <p14:creationId xmlns:p14="http://schemas.microsoft.com/office/powerpoint/2010/main" val="2768017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00200"/>
          </a:xfrm>
        </p:spPr>
        <p:txBody>
          <a:bodyPr anchor="ctr">
            <a:normAutofit/>
          </a:bodyPr>
          <a:lstStyle/>
          <a:p>
            <a:pPr marL="0" indent="0" algn="ctr">
              <a:buNone/>
            </a:pPr>
            <a:r>
              <a:rPr lang="en-US" dirty="0" smtClean="0"/>
              <a:t>Data Quality Challenges</a:t>
            </a:r>
            <a:endParaRPr lang="en-US" sz="3100" i="1" dirty="0"/>
          </a:p>
        </p:txBody>
      </p:sp>
      <p:sp>
        <p:nvSpPr>
          <p:cNvPr id="2" name="Content Placeholder 1"/>
          <p:cNvSpPr>
            <a:spLocks noGrp="1"/>
          </p:cNvSpPr>
          <p:nvPr>
            <p:ph sz="quarter" idx="13"/>
          </p:nvPr>
        </p:nvSpPr>
        <p:spPr>
          <a:xfrm>
            <a:off x="457200" y="1143000"/>
            <a:ext cx="8458200" cy="5410200"/>
          </a:xfrm>
        </p:spPr>
        <p:txBody>
          <a:bodyPr anchor="ctr">
            <a:normAutofit/>
          </a:bodyPr>
          <a:lstStyle/>
          <a:p>
            <a:pPr marL="461963" indent="-461963">
              <a:spcBef>
                <a:spcPts val="0"/>
              </a:spcBef>
              <a:spcAft>
                <a:spcPts val="3000"/>
              </a:spcAft>
              <a:buClr>
                <a:schemeClr val="tx2"/>
              </a:buClr>
              <a:buFont typeface="Wingdings 2" pitchFamily="18" charset="2"/>
              <a:buChar char=""/>
            </a:pPr>
            <a:r>
              <a:rPr lang="en-US" sz="3200" dirty="0"/>
              <a:t>Disaggregating to tribal level</a:t>
            </a:r>
          </a:p>
          <a:p>
            <a:pPr marL="461963" indent="-461963">
              <a:spcBef>
                <a:spcPts val="0"/>
              </a:spcBef>
              <a:spcAft>
                <a:spcPts val="3000"/>
              </a:spcAft>
              <a:buClr>
                <a:schemeClr val="tx2"/>
              </a:buClr>
              <a:buFont typeface="Wingdings 2" pitchFamily="18" charset="2"/>
              <a:buChar char=""/>
            </a:pPr>
            <a:r>
              <a:rPr lang="en-US" sz="3200" dirty="0" smtClean="0"/>
              <a:t>Compatibility </a:t>
            </a:r>
            <a:r>
              <a:rPr lang="en-US" sz="3200" dirty="0" smtClean="0"/>
              <a:t>across databases</a:t>
            </a:r>
          </a:p>
          <a:p>
            <a:pPr marL="461963" indent="-461963">
              <a:spcBef>
                <a:spcPts val="0"/>
              </a:spcBef>
              <a:spcAft>
                <a:spcPts val="3000"/>
              </a:spcAft>
              <a:buClr>
                <a:schemeClr val="tx2"/>
              </a:buClr>
              <a:buFont typeface="Wingdings 2" pitchFamily="18" charset="2"/>
              <a:buChar char=""/>
            </a:pPr>
            <a:r>
              <a:rPr lang="en-US" sz="3200" dirty="0" smtClean="0"/>
              <a:t>Sampling </a:t>
            </a:r>
            <a:r>
              <a:rPr lang="en-US" sz="3200" dirty="0"/>
              <a:t>&amp; </a:t>
            </a:r>
            <a:r>
              <a:rPr lang="en-US" sz="3200" dirty="0" smtClean="0"/>
              <a:t>Inclusion</a:t>
            </a:r>
          </a:p>
          <a:p>
            <a:pPr marL="461963" indent="-461963">
              <a:spcBef>
                <a:spcPts val="0"/>
              </a:spcBef>
              <a:spcAft>
                <a:spcPts val="3000"/>
              </a:spcAft>
              <a:buClr>
                <a:schemeClr val="tx2"/>
              </a:buClr>
              <a:buFont typeface="Wingdings 2" pitchFamily="18" charset="2"/>
              <a:buChar char=""/>
            </a:pPr>
            <a:r>
              <a:rPr lang="en-US" sz="3200" dirty="0" smtClean="0"/>
              <a:t>Undercounting </a:t>
            </a:r>
            <a:r>
              <a:rPr lang="en-US" sz="3200" dirty="0"/>
              <a:t>AI/AN students</a:t>
            </a:r>
          </a:p>
          <a:p>
            <a:pPr marL="461963" indent="-461963">
              <a:spcBef>
                <a:spcPts val="0"/>
              </a:spcBef>
              <a:spcAft>
                <a:spcPts val="3000"/>
              </a:spcAft>
              <a:buClr>
                <a:schemeClr val="tx2"/>
              </a:buClr>
              <a:buFont typeface="Wingdings 2" pitchFamily="18" charset="2"/>
              <a:buChar char=""/>
            </a:pPr>
            <a:endParaRPr lang="en-US" sz="3200" dirty="0" smtClean="0"/>
          </a:p>
        </p:txBody>
      </p:sp>
    </p:spTree>
    <p:extLst>
      <p:ext uri="{BB962C8B-B14F-4D97-AF65-F5344CB8AC3E}">
        <p14:creationId xmlns:p14="http://schemas.microsoft.com/office/powerpoint/2010/main" val="1765633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0"/>
            <a:ext cx="9144000" cy="1600200"/>
          </a:xfrm>
        </p:spPr>
        <p:txBody>
          <a:bodyPr anchor="ctr"/>
          <a:lstStyle/>
          <a:p>
            <a:pPr marL="0" indent="0" algn="ctr">
              <a:buNone/>
            </a:pPr>
            <a:r>
              <a:rPr lang="en-US" sz="3200" dirty="0" smtClean="0">
                <a:effectLst/>
              </a:rPr>
              <a:t>Agency Implementation of OMB Standards for Racial &amp; Ethic Data Reporting</a:t>
            </a:r>
          </a:p>
        </p:txBody>
      </p:sp>
      <p:sp>
        <p:nvSpPr>
          <p:cNvPr id="3" name="Content Placeholder 2"/>
          <p:cNvSpPr>
            <a:spLocks noGrp="1"/>
          </p:cNvSpPr>
          <p:nvPr>
            <p:ph idx="4294967295"/>
          </p:nvPr>
        </p:nvSpPr>
        <p:spPr>
          <a:xfrm>
            <a:off x="457200" y="1600200"/>
            <a:ext cx="8229600" cy="4800600"/>
          </a:xfrm>
          <a:prstGeom prst="rect">
            <a:avLst/>
          </a:prstGeom>
        </p:spPr>
        <p:txBody>
          <a:bodyPr anchor="ctr"/>
          <a:lstStyle/>
          <a:p>
            <a:pPr>
              <a:buFontTx/>
              <a:buNone/>
              <a:defRPr/>
            </a:pPr>
            <a:r>
              <a:rPr lang="en-US" sz="2400" b="0" dirty="0" smtClean="0">
                <a:effectLst/>
              </a:rPr>
              <a:t>Aggregate categories for reporting </a:t>
            </a:r>
          </a:p>
          <a:p>
            <a:pPr marL="45720" indent="0">
              <a:buNone/>
              <a:defRPr/>
            </a:pPr>
            <a:endParaRPr lang="en-US" sz="1200" b="0" dirty="0" smtClean="0">
              <a:effectLst/>
            </a:endParaRPr>
          </a:p>
          <a:p>
            <a:pPr marL="461963" indent="-461963">
              <a:buClr>
                <a:schemeClr val="tx1">
                  <a:lumMod val="75000"/>
                  <a:lumOff val="25000"/>
                </a:schemeClr>
              </a:buClr>
              <a:buFont typeface="Wingdings" pitchFamily="2" charset="2"/>
              <a:buChar char="o"/>
              <a:defRPr/>
            </a:pPr>
            <a:r>
              <a:rPr lang="en-US" sz="2400" b="0" dirty="0" smtClean="0">
                <a:effectLst/>
              </a:rPr>
              <a:t>Hispanic/Latino of any race</a:t>
            </a:r>
          </a:p>
          <a:p>
            <a:pPr marL="461963" indent="-461963">
              <a:buClr>
                <a:schemeClr val="tx1">
                  <a:lumMod val="75000"/>
                  <a:lumOff val="25000"/>
                </a:schemeClr>
              </a:buClr>
              <a:buFont typeface="Wingdings" pitchFamily="2" charset="2"/>
              <a:buChar char="o"/>
              <a:defRPr/>
            </a:pPr>
            <a:r>
              <a:rPr lang="en-US" sz="2400" dirty="0" smtClean="0"/>
              <a:t>Non-Hispanic/Latino</a:t>
            </a:r>
            <a:r>
              <a:rPr lang="en-US" sz="2400" b="0" dirty="0" smtClean="0">
                <a:effectLst/>
              </a:rPr>
              <a:t> </a:t>
            </a:r>
            <a:endParaRPr lang="en-US" sz="2400" dirty="0"/>
          </a:p>
          <a:p>
            <a:pPr marL="914400" lvl="1" indent="-452438">
              <a:buClr>
                <a:schemeClr val="tx1">
                  <a:lumMod val="75000"/>
                  <a:lumOff val="25000"/>
                </a:schemeClr>
              </a:buClr>
              <a:buFont typeface="Wingdings" pitchFamily="2" charset="2"/>
              <a:buChar char="o"/>
              <a:defRPr/>
            </a:pPr>
            <a:r>
              <a:rPr lang="en-US" b="0" dirty="0" smtClean="0">
                <a:effectLst/>
              </a:rPr>
              <a:t>American Indian or Alaska Native</a:t>
            </a:r>
          </a:p>
          <a:p>
            <a:pPr marL="914400" lvl="1" indent="-452438">
              <a:buClr>
                <a:schemeClr val="tx1">
                  <a:lumMod val="75000"/>
                  <a:lumOff val="25000"/>
                </a:schemeClr>
              </a:buClr>
              <a:buFont typeface="Wingdings" pitchFamily="2" charset="2"/>
              <a:buChar char="o"/>
              <a:defRPr/>
            </a:pPr>
            <a:r>
              <a:rPr lang="en-US" sz="2200" b="0" dirty="0" smtClean="0">
                <a:effectLst/>
              </a:rPr>
              <a:t>Asian</a:t>
            </a:r>
            <a:endParaRPr lang="en-US" sz="2200" dirty="0"/>
          </a:p>
          <a:p>
            <a:pPr marL="914400" lvl="1" indent="-452438">
              <a:buClr>
                <a:schemeClr val="tx1">
                  <a:lumMod val="75000"/>
                  <a:lumOff val="25000"/>
                </a:schemeClr>
              </a:buClr>
              <a:buFont typeface="Wingdings" pitchFamily="2" charset="2"/>
              <a:buChar char="o"/>
              <a:defRPr/>
            </a:pPr>
            <a:r>
              <a:rPr lang="en-US" sz="2200" b="0" dirty="0" smtClean="0">
                <a:effectLst/>
              </a:rPr>
              <a:t>Black or African American</a:t>
            </a:r>
          </a:p>
          <a:p>
            <a:pPr marL="914400" lvl="1" indent="-452438">
              <a:buClr>
                <a:schemeClr val="tx1">
                  <a:lumMod val="75000"/>
                  <a:lumOff val="25000"/>
                </a:schemeClr>
              </a:buClr>
              <a:buFont typeface="Wingdings" pitchFamily="2" charset="2"/>
              <a:buChar char="o"/>
              <a:defRPr/>
            </a:pPr>
            <a:r>
              <a:rPr lang="en-US" sz="2200" b="0" dirty="0" smtClean="0">
                <a:effectLst/>
              </a:rPr>
              <a:t>Native Hawaiian or Other Pacific Islander</a:t>
            </a:r>
          </a:p>
          <a:p>
            <a:pPr marL="914400" lvl="1" indent="-452438">
              <a:buClr>
                <a:schemeClr val="tx1">
                  <a:lumMod val="75000"/>
                  <a:lumOff val="25000"/>
                </a:schemeClr>
              </a:buClr>
              <a:buFont typeface="Wingdings" pitchFamily="2" charset="2"/>
              <a:buChar char="o"/>
              <a:defRPr/>
            </a:pPr>
            <a:r>
              <a:rPr lang="en-US" sz="2200" b="0" dirty="0" smtClean="0">
                <a:effectLst/>
              </a:rPr>
              <a:t>White</a:t>
            </a:r>
            <a:endParaRPr lang="en-US" sz="2200" dirty="0"/>
          </a:p>
          <a:p>
            <a:pPr marL="914400" lvl="1" indent="-452438">
              <a:buClr>
                <a:schemeClr val="tx1">
                  <a:lumMod val="75000"/>
                  <a:lumOff val="25000"/>
                </a:schemeClr>
              </a:buClr>
              <a:buFont typeface="Wingdings" pitchFamily="2" charset="2"/>
              <a:buChar char="o"/>
              <a:defRPr/>
            </a:pPr>
            <a:r>
              <a:rPr lang="en-US" sz="2200" b="0" dirty="0" smtClean="0">
                <a:effectLst/>
              </a:rPr>
              <a:t>Two or more races</a:t>
            </a:r>
            <a:endParaRPr lang="en-US" dirty="0"/>
          </a:p>
        </p:txBody>
      </p:sp>
    </p:spTree>
    <p:extLst>
      <p:ext uri="{BB962C8B-B14F-4D97-AF65-F5344CB8AC3E}">
        <p14:creationId xmlns:p14="http://schemas.microsoft.com/office/powerpoint/2010/main" val="354378952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685800"/>
            <a:ext cx="5301043" cy="3383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0" y="0"/>
            <a:ext cx="9144000" cy="821171"/>
          </a:xfrm>
        </p:spPr>
        <p:txBody>
          <a:bodyPr>
            <a:normAutofit fontScale="90000"/>
          </a:bodyPr>
          <a:lstStyle/>
          <a:p>
            <a:pPr marL="0" indent="0" algn="ctr">
              <a:buNone/>
            </a:pPr>
            <a:r>
              <a:rPr lang="en-US" dirty="0" smtClean="0"/>
              <a:t>AI/AN Population from 2010 Census</a:t>
            </a:r>
            <a:endParaRPr lang="en-US" sz="3100" i="1" dirty="0"/>
          </a:p>
        </p:txBody>
      </p:sp>
      <p:sp>
        <p:nvSpPr>
          <p:cNvPr id="17" name="TextBox 16"/>
          <p:cNvSpPr txBox="1"/>
          <p:nvPr/>
        </p:nvSpPr>
        <p:spPr>
          <a:xfrm>
            <a:off x="0" y="6355200"/>
            <a:ext cx="3581400" cy="338554"/>
          </a:xfrm>
          <a:prstGeom prst="rect">
            <a:avLst/>
          </a:prstGeom>
          <a:noFill/>
        </p:spPr>
        <p:txBody>
          <a:bodyPr wrap="square" rtlCol="0">
            <a:spAutoFit/>
          </a:bodyPr>
          <a:lstStyle/>
          <a:p>
            <a:pPr algn="r"/>
            <a:r>
              <a:rPr lang="en-US" sz="1600" dirty="0" smtClean="0">
                <a:latin typeface="Calibri" pitchFamily="34" charset="0"/>
                <a:cs typeface="Calibri" pitchFamily="34" charset="0"/>
              </a:rPr>
              <a:t>(</a:t>
            </a:r>
            <a:r>
              <a:rPr lang="en-US" sz="1600" dirty="0" err="1" smtClean="0">
                <a:latin typeface="Calibri" pitchFamily="34" charset="0"/>
                <a:cs typeface="Calibri" pitchFamily="34" charset="0"/>
              </a:rPr>
              <a:t>Humes</a:t>
            </a:r>
            <a:r>
              <a:rPr lang="en-US" sz="1600" dirty="0" smtClean="0">
                <a:latin typeface="Calibri" pitchFamily="34" charset="0"/>
                <a:cs typeface="Calibri" pitchFamily="34" charset="0"/>
              </a:rPr>
              <a:t>, Jones, &amp; Ramirez, 2011) </a:t>
            </a:r>
            <a:endParaRPr lang="en-US" sz="1600" dirty="0">
              <a:latin typeface="Calibri" pitchFamily="34" charset="0"/>
              <a:cs typeface="Calibri" pitchFamily="34" charset="0"/>
            </a:endParaRPr>
          </a:p>
        </p:txBody>
      </p:sp>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199" y="3493354"/>
            <a:ext cx="5288538" cy="3383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Bent-Up Arrow 14"/>
          <p:cNvSpPr/>
          <p:nvPr/>
        </p:nvSpPr>
        <p:spPr>
          <a:xfrm rot="5400000">
            <a:off x="2219325" y="3438525"/>
            <a:ext cx="2209800" cy="3105150"/>
          </a:xfrm>
          <a:prstGeom prst="bentUpArrow">
            <a:avLst>
              <a:gd name="adj1" fmla="val 4713"/>
              <a:gd name="adj2" fmla="val 11299"/>
              <a:gd name="adj3" fmla="val 16689"/>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9" name="Straight Connector 18"/>
          <p:cNvCxnSpPr/>
          <p:nvPr/>
        </p:nvCxnSpPr>
        <p:spPr>
          <a:xfrm flipH="1" flipV="1">
            <a:off x="4743451" y="4267200"/>
            <a:ext cx="557590" cy="1964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0909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5000</TotalTime>
  <Words>1291</Words>
  <Application>Microsoft Office PowerPoint</Application>
  <PresentationFormat>On-screen Show (4:3)</PresentationFormat>
  <Paragraphs>220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PowerPoint Presentation</vt:lpstr>
      <vt:lpstr>Rationale</vt:lpstr>
      <vt:lpstr>Executive Order 13592  Improving AI/AN Educational Opportunities and Strengthening Tribal Colleges and Universities</vt:lpstr>
      <vt:lpstr>Overview</vt:lpstr>
      <vt:lpstr>Background &amp; Status </vt:lpstr>
      <vt:lpstr>Federal Sources for AI/AN Education Data</vt:lpstr>
      <vt:lpstr>Data Quality Challenges</vt:lpstr>
      <vt:lpstr>Agency Implementation of OMB Standards for Racial &amp; Ethic Data Reporting</vt:lpstr>
      <vt:lpstr>AI/AN Population from 2010 Census</vt:lpstr>
      <vt:lpstr>Tribal Use of Data &amp; Indicators</vt:lpstr>
      <vt:lpstr>Priority Data Issues</vt:lpstr>
      <vt:lpstr>Recommendations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Programs, Projects &amp; Research</dc:title>
  <dc:creator>Dawn Mackety</dc:creator>
  <cp:lastModifiedBy>mvillegas</cp:lastModifiedBy>
  <cp:revision>351</cp:revision>
  <cp:lastPrinted>2012-07-05T14:49:58Z</cp:lastPrinted>
  <dcterms:created xsi:type="dcterms:W3CDTF">2011-07-15T16:02:46Z</dcterms:created>
  <dcterms:modified xsi:type="dcterms:W3CDTF">2012-07-06T16:07:43Z</dcterms:modified>
</cp:coreProperties>
</file>