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7" r:id="rId2"/>
    <p:sldId id="318" r:id="rId3"/>
    <p:sldId id="319" r:id="rId4"/>
    <p:sldId id="320" r:id="rId5"/>
    <p:sldId id="321" r:id="rId6"/>
    <p:sldId id="32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91" autoAdjust="0"/>
    <p:restoredTop sz="78629" autoAdjust="0"/>
  </p:normalViewPr>
  <p:slideViewPr>
    <p:cSldViewPr>
      <p:cViewPr>
        <p:scale>
          <a:sx n="100" d="100"/>
          <a:sy n="100" d="100"/>
        </p:scale>
        <p:origin x="-193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C:\Users\Cmccarron\Documents\Approps\IHS%20Budget%20Review_FY%202009-2014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/>
              <a:t>Indian Health Service Funding FY 2009-</a:t>
            </a:r>
            <a:r>
              <a:rPr lang="en-US" baseline="0"/>
              <a:t>2013</a:t>
            </a:r>
          </a:p>
          <a:p>
            <a:pPr>
              <a:defRPr/>
            </a:pPr>
            <a:r>
              <a:rPr lang="en-US" sz="1200" baseline="0"/>
              <a:t>(Dollars in Thousands)</a:t>
            </a:r>
            <a:endParaRPr lang="en-US" sz="1200"/>
          </a:p>
        </c:rich>
      </c:tx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'Bar Graph'!$B$1</c:f>
              <c:strCache>
                <c:ptCount val="1"/>
                <c:pt idx="0">
                  <c:v>Enacted</c:v>
                </c:pt>
              </c:strCache>
            </c:strRef>
          </c:tx>
          <c:invertIfNegative val="0"/>
          <c:cat>
            <c:strRef>
              <c:f>'Bar Graph'!$A$2:$A$5</c:f>
              <c:strCache>
                <c:ptCount val="4"/>
                <c:pt idx="0">
                  <c:v>FY2010</c:v>
                </c:pt>
                <c:pt idx="1">
                  <c:v>FY2011</c:v>
                </c:pt>
                <c:pt idx="2">
                  <c:v>FY2012</c:v>
                </c:pt>
                <c:pt idx="3">
                  <c:v>FY2013</c:v>
                </c:pt>
              </c:strCache>
            </c:strRef>
          </c:cat>
          <c:val>
            <c:numRef>
              <c:f>'Bar Graph'!$B$2:$B$5</c:f>
              <c:numCache>
                <c:formatCode>"$"#,##0_);[Red]\("$"#,##0\)</c:formatCode>
                <c:ptCount val="4"/>
                <c:pt idx="0">
                  <c:v>4081124</c:v>
                </c:pt>
                <c:pt idx="1">
                  <c:v>4077375</c:v>
                </c:pt>
                <c:pt idx="2">
                  <c:v>4313429</c:v>
                </c:pt>
                <c:pt idx="3">
                  <c:v>4356204</c:v>
                </c:pt>
              </c:numCache>
            </c:numRef>
          </c:val>
        </c:ser>
        <c:ser>
          <c:idx val="1"/>
          <c:order val="1"/>
          <c:tx>
            <c:strRef>
              <c:f>'Bar Graph'!$C$1</c:f>
              <c:strCache>
                <c:ptCount val="1"/>
                <c:pt idx="0">
                  <c:v>After Rescissions / Sequestration</c:v>
                </c:pt>
              </c:strCache>
            </c:strRef>
          </c:tx>
          <c:invertIfNegative val="0"/>
          <c:cat>
            <c:strRef>
              <c:f>'Bar Graph'!$A$2:$A$5</c:f>
              <c:strCache>
                <c:ptCount val="4"/>
                <c:pt idx="0">
                  <c:v>FY2010</c:v>
                </c:pt>
                <c:pt idx="1">
                  <c:v>FY2011</c:v>
                </c:pt>
                <c:pt idx="2">
                  <c:v>FY2012</c:v>
                </c:pt>
                <c:pt idx="3">
                  <c:v>FY2013</c:v>
                </c:pt>
              </c:strCache>
            </c:strRef>
          </c:cat>
          <c:val>
            <c:numRef>
              <c:f>'Bar Graph'!$C$2:$C$5</c:f>
              <c:numCache>
                <c:formatCode>"$"#,##0_);[Red]\("$"#,##0\)</c:formatCode>
                <c:ptCount val="4"/>
                <c:pt idx="1">
                  <c:v>4069220</c:v>
                </c:pt>
                <c:pt idx="2">
                  <c:v>4306527</c:v>
                </c:pt>
                <c:pt idx="3">
                  <c:v>4131204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210801408"/>
        <c:axId val="210802944"/>
      </c:barChart>
      <c:catAx>
        <c:axId val="210801408"/>
        <c:scaling>
          <c:orientation val="minMax"/>
        </c:scaling>
        <c:delete val="0"/>
        <c:axPos val="l"/>
        <c:majorTickMark val="out"/>
        <c:minorTickMark val="none"/>
        <c:tickLblPos val="nextTo"/>
        <c:crossAx val="210802944"/>
        <c:crosses val="autoZero"/>
        <c:auto val="1"/>
        <c:lblAlgn val="ctr"/>
        <c:lblOffset val="100"/>
        <c:noMultiLvlLbl val="0"/>
      </c:catAx>
      <c:valAx>
        <c:axId val="210802944"/>
        <c:scaling>
          <c:orientation val="minMax"/>
        </c:scaling>
        <c:delete val="0"/>
        <c:axPos val="b"/>
        <c:majorGridlines/>
        <c:numFmt formatCode="&quot;$&quot;#,##0_);[Red]\(&quot;$&quot;#,##0\)" sourceLinked="1"/>
        <c:majorTickMark val="out"/>
        <c:minorTickMark val="none"/>
        <c:tickLblPos val="nextTo"/>
        <c:crossAx val="210801408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0F770-92A1-4CA1-8114-6D29D2B2EFDC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EB33ED-831D-48C5-A6E7-173D6807F1F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473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42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E2F3D520-76EB-44DA-9E29-8BC284B4B455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3FB34DF3-6261-4D01-92EF-5E2789D69EF2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5299" name="Notes Placeholder 2"/>
          <p:cNvSpPr>
            <a:spLocks noGrp="1"/>
          </p:cNvSpPr>
          <p:nvPr>
            <p:ph type="body" idx="1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defRPr/>
            </a:pPr>
            <a:r>
              <a:rPr lang="en-US" altLang="en-US" dirty="0" smtClean="0"/>
              <a:t>House has passed 4 of 12 bills so far (Defense; Energy and water; Homeland Security; </a:t>
            </a:r>
            <a:r>
              <a:rPr lang="en-US" altLang="en-US" dirty="0" err="1" smtClean="0"/>
              <a:t>MilConVA</a:t>
            </a:r>
            <a:r>
              <a:rPr lang="en-US" altLang="en-US" dirty="0" smtClean="0"/>
              <a:t>)</a:t>
            </a:r>
          </a:p>
          <a:p>
            <a:pPr marL="169684" indent="-169684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10 bills have passed committee – Interior and Labor H have not passed committee yet</a:t>
            </a:r>
          </a:p>
          <a:p>
            <a:pPr marL="169684" indent="-169684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Interior Markup expected to continue </a:t>
            </a:r>
          </a:p>
          <a:p>
            <a:pPr marL="169684" indent="-169684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Unknown if House has votes to pass more controversial bills </a:t>
            </a:r>
          </a:p>
          <a:p>
            <a:pPr marL="169684" indent="-169684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altLang="en-US" dirty="0" smtClean="0"/>
              <a:t>Senate has not pass any appropriations bills.  </a:t>
            </a:r>
          </a:p>
          <a:p>
            <a:pPr marL="169684" indent="-169684">
              <a:buFont typeface="Arial" panose="020B0604020202020204" pitchFamily="34" charset="0"/>
              <a:buChar char="•"/>
              <a:defRPr/>
            </a:pPr>
            <a:r>
              <a:rPr lang="en-US" altLang="en-US" dirty="0" smtClean="0"/>
              <a:t>11 have passed committee – all except Interior.  Released a draft bill just before end of session </a:t>
            </a:r>
          </a:p>
          <a:p>
            <a:pPr marL="169684" indent="-169684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  <a:p>
            <a:pPr>
              <a:buFont typeface="Arial" panose="020B0604020202020204" pitchFamily="34" charset="0"/>
              <a:buNone/>
              <a:defRPr/>
            </a:pPr>
            <a:r>
              <a:rPr lang="en-US" altLang="en-US" dirty="0" smtClean="0"/>
              <a:t>Most bills in both house and senate are passing along party line votes. </a:t>
            </a:r>
          </a:p>
          <a:p>
            <a:pPr marL="169684" indent="-169684">
              <a:buFont typeface="Arial" panose="020B0604020202020204" pitchFamily="34" charset="0"/>
              <a:buChar char="•"/>
              <a:defRPr/>
            </a:pPr>
            <a:endParaRPr lang="en-US" alt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27CCACC4-976E-423A-A639-A208F6143C57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586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8663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EB33ED-831D-48C5-A6E7-173D6807F1F8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44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7893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328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7861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59605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367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3530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663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4672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0058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6097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638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14D8440-979F-48FC-8A39-474D6DBF047A}" type="datetimeFigureOut">
              <a:rPr lang="en-US" smtClean="0"/>
              <a:pPr/>
              <a:t>9/5/2013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6E8C2F-26F5-4FBB-A90A-ABD7E0D8683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605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dirty="0" smtClean="0"/>
              <a:t>IHS Sequestration FY 2013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4102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dirty="0" smtClean="0"/>
              <a:t>In FY 2013, IHS subject to 5.1% cut</a:t>
            </a:r>
          </a:p>
          <a:p>
            <a:pPr lvl="1">
              <a:defRPr/>
            </a:pPr>
            <a:r>
              <a:rPr lang="en-US" dirty="0" smtClean="0"/>
              <a:t>$220 million</a:t>
            </a:r>
          </a:p>
          <a:p>
            <a:pPr lvl="1">
              <a:defRPr/>
            </a:pPr>
            <a:r>
              <a:rPr lang="en-US" dirty="0" smtClean="0"/>
              <a:t>$240 million in automatic cuts since FY 2011</a:t>
            </a:r>
          </a:p>
          <a:p>
            <a:pPr>
              <a:defRPr/>
            </a:pPr>
            <a:endParaRPr lang="en-US" dirty="0" smtClean="0"/>
          </a:p>
          <a:p>
            <a:pPr>
              <a:defRPr/>
            </a:pPr>
            <a:r>
              <a:rPr lang="en-US" u="sng" dirty="0" smtClean="0"/>
              <a:t>Exempt</a:t>
            </a:r>
            <a:r>
              <a:rPr lang="en-US" dirty="0" smtClean="0"/>
              <a:t>: Social Security; Medicaid; CHIP; SNAP; child nutrition; SSI; Child Tax Credit; EITC; Veterans benefits; federal retirement; state unemployment benefits; Pell grants </a:t>
            </a:r>
            <a:endParaRPr lang="en-US" u="sng" dirty="0" smtClean="0"/>
          </a:p>
          <a:p>
            <a:pPr lvl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0262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3200" b="1" smtClean="0"/>
              <a:t>Sequestration FY 2013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/>
        </p:nvGraphicFramePr>
        <p:xfrm>
          <a:off x="1447800" y="1447800"/>
          <a:ext cx="6057901" cy="489584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4100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 bwMode="auto">
          <a:xfrm>
            <a:off x="609600" y="4270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3200" b="1" kern="0" dirty="0" smtClean="0">
                <a:latin typeface="Calibri" panose="020F0502020204030204" pitchFamily="34" charset="0"/>
                <a:cs typeface="Calibri" panose="020F0502020204030204" pitchFamily="34" charset="0"/>
              </a:rPr>
              <a:t>FY 2014 IHS Appropriations Outlook</a:t>
            </a:r>
            <a:endParaRPr lang="en-US" sz="3200" kern="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76200" y="1447800"/>
            <a:ext cx="5257800" cy="5257800"/>
          </a:xfrm>
        </p:spPr>
        <p:txBody>
          <a:bodyPr>
            <a:normAutofit fontScale="92500"/>
          </a:bodyPr>
          <a:lstStyle/>
          <a:p>
            <a:pPr>
              <a:defRPr/>
            </a:pPr>
            <a:r>
              <a:rPr lang="en-U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IHS Funding so far: </a:t>
            </a:r>
          </a:p>
          <a:p>
            <a:pPr lvl="1">
              <a:defRPr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House Bill: $4.1 billion (equal to FY13 post sequestration) </a:t>
            </a:r>
          </a:p>
          <a:p>
            <a:pPr lvl="1">
              <a:defRPr/>
            </a:pPr>
            <a:r>
              <a:rPr lang="en-U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Senate Bill:  $4.4 billion (increase of $3.8M)</a:t>
            </a:r>
          </a:p>
          <a:p>
            <a:pPr marL="457200" lvl="1" indent="0">
              <a:buNone/>
              <a:defRPr/>
            </a:pPr>
            <a:endParaRPr lang="en-U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defRPr/>
            </a:pPr>
            <a:r>
              <a:rPr lang="en-US" sz="2800" dirty="0" smtClean="0"/>
              <a:t>During House Interior Markup Betty McCollum (D-MN) offered an amendment to protect IHS from future cuts greater than 2%. </a:t>
            </a:r>
          </a:p>
          <a:p>
            <a:pPr lvl="1">
              <a:defRPr/>
            </a:pPr>
            <a:r>
              <a:rPr lang="en-US" sz="2400" dirty="0" smtClean="0"/>
              <a:t>Amendment was defeated, but it also included a lot of other provisions</a:t>
            </a:r>
          </a:p>
        </p:txBody>
      </p:sp>
      <p:pic>
        <p:nvPicPr>
          <p:cNvPr id="34821" name="Picture 2" descr="http://www.cbpp.org/images/cms/6-5-13bud-f1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5588" y="1570038"/>
            <a:ext cx="3503612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6559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Sequestration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76200" y="2408237"/>
            <a:ext cx="5334000" cy="4144963"/>
          </a:xfrm>
        </p:spPr>
        <p:txBody>
          <a:bodyPr>
            <a:normAutofit/>
          </a:bodyPr>
          <a:lstStyle/>
          <a:p>
            <a:pPr lvl="1"/>
            <a:r>
              <a:rPr lang="en-US" dirty="0" smtClean="0"/>
              <a:t>How many patients will go untreated?</a:t>
            </a:r>
          </a:p>
          <a:p>
            <a:pPr lvl="1"/>
            <a:r>
              <a:rPr lang="en-US" dirty="0" smtClean="0"/>
              <a:t>What health services will you deny cut back? </a:t>
            </a:r>
          </a:p>
          <a:p>
            <a:pPr lvl="1"/>
            <a:r>
              <a:rPr lang="en-US" dirty="0" smtClean="0"/>
              <a:t>Will you have layoffs of health professionals?</a:t>
            </a:r>
          </a:p>
          <a:p>
            <a:pPr lvl="1"/>
            <a:r>
              <a:rPr lang="en-US" dirty="0" smtClean="0"/>
              <a:t>Will you close any health clinics? Reduce hours?</a:t>
            </a:r>
          </a:p>
          <a:p>
            <a:pPr marL="594360" indent="-457200"/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304800" y="1295400"/>
            <a:ext cx="8230148" cy="1219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Think about how you can tell your story on sequestration:</a:t>
            </a:r>
          </a:p>
          <a:p>
            <a:pPr marL="13716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6943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Sequestration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6670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If you don’t know, estimate.</a:t>
            </a:r>
          </a:p>
          <a:p>
            <a:pPr marL="994410" lvl="1" indent="-457200"/>
            <a:r>
              <a:rPr lang="en-US" dirty="0" smtClean="0"/>
              <a:t>The Sault Ste. Marie Tribe looked at their baseline budget and estimated what the amount of funding cuts would look like for FY 2013. </a:t>
            </a:r>
          </a:p>
          <a:p>
            <a:pPr marL="537210" lvl="1" indent="0">
              <a:buNone/>
            </a:pPr>
            <a:endParaRPr lang="en-US" dirty="0"/>
          </a:p>
          <a:p>
            <a:r>
              <a:rPr lang="en-US" dirty="0" smtClean="0"/>
              <a:t>For example, the Tribe estimated that for FY 2014, a </a:t>
            </a:r>
            <a:r>
              <a:rPr lang="en-US" dirty="0"/>
              <a:t>9 percent sequestration cut would be about $1.5 </a:t>
            </a:r>
            <a:r>
              <a:rPr lang="en-US" dirty="0" smtClean="0"/>
              <a:t>million.</a:t>
            </a:r>
          </a:p>
          <a:p>
            <a:endParaRPr lang="en-US" dirty="0" smtClean="0">
              <a:effectLst/>
            </a:endParaRPr>
          </a:p>
          <a:p>
            <a:pPr marL="994410" lvl="1" indent="-457200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6934200" y="4290991"/>
            <a:ext cx="2209800" cy="22329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381000" y="4114800"/>
            <a:ext cx="632460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r>
              <a:rPr lang="en-US" dirty="0" smtClean="0"/>
              <a:t>This means the elimination of </a:t>
            </a:r>
            <a:r>
              <a:rPr lang="en-US" b="1" dirty="0" smtClean="0"/>
              <a:t>two Dentists, four dental technicians, three family practice physicians </a:t>
            </a:r>
            <a:r>
              <a:rPr lang="en-US" dirty="0" smtClean="0"/>
              <a:t>and</a:t>
            </a:r>
            <a:r>
              <a:rPr lang="en-US" b="1" dirty="0" smtClean="0"/>
              <a:t> three registered nurses</a:t>
            </a:r>
            <a:r>
              <a:rPr lang="en-US" dirty="0" smtClean="0"/>
              <a:t>. </a:t>
            </a:r>
          </a:p>
          <a:p>
            <a:pPr lvl="1"/>
            <a:r>
              <a:rPr lang="en-US" dirty="0" smtClean="0"/>
              <a:t>	</a:t>
            </a:r>
          </a:p>
          <a:p>
            <a:pPr lvl="1"/>
            <a:r>
              <a:rPr lang="en-US" dirty="0"/>
              <a:t>	</a:t>
            </a:r>
            <a:r>
              <a:rPr lang="en-US" dirty="0" smtClean="0"/>
              <a:t>The amount of people the Tribe could actually treat 	would be </a:t>
            </a:r>
            <a:r>
              <a:rPr lang="en-US" b="1" dirty="0" smtClean="0"/>
              <a:t>reduced by 12,400 </a:t>
            </a:r>
            <a:r>
              <a:rPr lang="en-US" dirty="0" smtClean="0"/>
              <a:t>or </a:t>
            </a:r>
            <a:r>
              <a:rPr lang="en-US" b="1" dirty="0" smtClean="0"/>
              <a:t>23 percent of primary 	care</a:t>
            </a:r>
            <a:r>
              <a:rPr lang="en-US" dirty="0" smtClean="0"/>
              <a:t> visits.  Sequestration also </a:t>
            </a:r>
            <a:r>
              <a:rPr lang="en-US" b="1" dirty="0" smtClean="0"/>
              <a:t>decreased third party</a:t>
            </a:r>
            <a:r>
              <a:rPr lang="en-US" dirty="0" smtClean="0"/>
              <a:t> 	</a:t>
            </a:r>
            <a:r>
              <a:rPr lang="en-US" b="1" dirty="0" smtClean="0"/>
              <a:t>revenue by over $700,000</a:t>
            </a:r>
            <a:endParaRPr lang="en-US" b="1" dirty="0" smtClean="0">
              <a:effectLst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9434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Sequestration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Personal stories are always best.  Tell about a patient you had or knew of that received worse care (or no care) due to an inadequate budget.  </a:t>
            </a:r>
          </a:p>
          <a:p>
            <a:r>
              <a:rPr lang="en-US" dirty="0" smtClean="0"/>
              <a:t>Will sequestration affect 3</a:t>
            </a:r>
            <a:r>
              <a:rPr lang="en-US" baseline="30000" dirty="0" smtClean="0"/>
              <a:t>rd</a:t>
            </a:r>
            <a:r>
              <a:rPr lang="en-US" dirty="0" smtClean="0"/>
              <a:t> party revenue?</a:t>
            </a:r>
          </a:p>
          <a:p>
            <a:r>
              <a:rPr lang="en-US" dirty="0" smtClean="0"/>
              <a:t>Do you know what the health statistics are on your reservation?  </a:t>
            </a:r>
          </a:p>
          <a:p>
            <a:r>
              <a:rPr lang="en-US" dirty="0" smtClean="0"/>
              <a:t>Emphasize that it is not an entitlement, not because you are a minority but is a </a:t>
            </a:r>
            <a:r>
              <a:rPr lang="en-US" i="1" u="sng" dirty="0" smtClean="0"/>
              <a:t>trust responsibility</a:t>
            </a:r>
            <a:r>
              <a:rPr lang="en-US" b="1" u="sng" dirty="0" smtClean="0"/>
              <a:t>.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American Indians/ Alaska Natives prepaid for their health care in exchange for land and peace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4237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31021</TotalTime>
  <Words>451</Words>
  <Application>Microsoft Office PowerPoint</Application>
  <PresentationFormat>On-screen Show (4:3)</PresentationFormat>
  <Paragraphs>51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IHS Sequestration FY 2013</vt:lpstr>
      <vt:lpstr>Sequestration FY 2013</vt:lpstr>
      <vt:lpstr>PowerPoint Presentation</vt:lpstr>
      <vt:lpstr>Sequestration </vt:lpstr>
      <vt:lpstr>Sequestration </vt:lpstr>
      <vt:lpstr>Sequestration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Sequester Impacts on Indian Country</dc:title>
  <dc:creator>Amber Ebarb</dc:creator>
  <cp:lastModifiedBy>Amber Ebarb</cp:lastModifiedBy>
  <cp:revision>185</cp:revision>
  <cp:lastPrinted>2013-09-04T17:46:46Z</cp:lastPrinted>
  <dcterms:created xsi:type="dcterms:W3CDTF">2013-04-04T16:56:29Z</dcterms:created>
  <dcterms:modified xsi:type="dcterms:W3CDTF">2013-09-05T14:12:16Z</dcterms:modified>
</cp:coreProperties>
</file>