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23" r:id="rId2"/>
    <p:sldId id="324" r:id="rId3"/>
    <p:sldId id="325" r:id="rId4"/>
    <p:sldId id="326" r:id="rId5"/>
    <p:sldId id="327" r:id="rId6"/>
    <p:sldId id="328" r:id="rId7"/>
    <p:sldId id="329" r:id="rId8"/>
    <p:sldId id="33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791" autoAdjust="0"/>
    <p:restoredTop sz="78629" autoAdjust="0"/>
  </p:normalViewPr>
  <p:slideViewPr>
    <p:cSldViewPr>
      <p:cViewPr>
        <p:scale>
          <a:sx n="100" d="100"/>
          <a:sy n="100" d="100"/>
        </p:scale>
        <p:origin x="-193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50F770-92A1-4CA1-8114-6D29D2B2EFDC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EB33ED-831D-48C5-A6E7-173D6807F1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473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2A44826-8284-48FE-B6D1-4DE6E97E91A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B33ED-831D-48C5-A6E7-173D6807F1F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8236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B33ED-831D-48C5-A6E7-173D6807F1F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086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B33ED-831D-48C5-A6E7-173D6807F1F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5425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B33ED-831D-48C5-A6E7-173D6807F1F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6162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B33ED-831D-48C5-A6E7-173D6807F1F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618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B33ED-831D-48C5-A6E7-173D6807F1F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0037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2A44826-8284-48FE-B6D1-4DE6E97E91A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D8440-979F-48FC-8A39-474D6DBF047A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E8C2F-26F5-4FBB-A90A-ABD7E0D868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789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D8440-979F-48FC-8A39-474D6DBF047A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E8C2F-26F5-4FBB-A90A-ABD7E0D868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28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D8440-979F-48FC-8A39-474D6DBF047A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E8C2F-26F5-4FBB-A90A-ABD7E0D868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786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D8440-979F-48FC-8A39-474D6DBF047A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E8C2F-26F5-4FBB-A90A-ABD7E0D868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960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D8440-979F-48FC-8A39-474D6DBF047A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E8C2F-26F5-4FBB-A90A-ABD7E0D868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367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D8440-979F-48FC-8A39-474D6DBF047A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E8C2F-26F5-4FBB-A90A-ABD7E0D868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530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D8440-979F-48FC-8A39-474D6DBF047A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E8C2F-26F5-4FBB-A90A-ABD7E0D868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635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D8440-979F-48FC-8A39-474D6DBF047A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E8C2F-26F5-4FBB-A90A-ABD7E0D868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467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D8440-979F-48FC-8A39-474D6DBF047A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E8C2F-26F5-4FBB-A90A-ABD7E0D868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05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D8440-979F-48FC-8A39-474D6DBF047A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E8C2F-26F5-4FBB-A90A-ABD7E0D868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609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D8440-979F-48FC-8A39-474D6DBF047A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E8C2F-26F5-4FBB-A90A-ABD7E0D868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263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D8440-979F-48FC-8A39-474D6DBF047A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E8C2F-26F5-4FBB-A90A-ABD7E0D868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605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9459" y="2514600"/>
            <a:ext cx="6400800" cy="1066800"/>
          </a:xfrm>
        </p:spPr>
        <p:txBody>
          <a:bodyPr>
            <a:normAutofit fontScale="55000" lnSpcReduction="20000"/>
          </a:bodyPr>
          <a:lstStyle/>
          <a:p>
            <a:pPr fontAlgn="auto">
              <a:lnSpc>
                <a:spcPct val="20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 smtClean="0">
                <a:solidFill>
                  <a:srgbClr val="C00000"/>
                </a:solidFill>
              </a:rPr>
              <a:t>Sequestration and Native Education</a:t>
            </a:r>
            <a:endParaRPr lang="en-US" sz="2400" dirty="0">
              <a:solidFill>
                <a:srgbClr val="C00000"/>
              </a:solidFill>
            </a:endParaRPr>
          </a:p>
          <a:p>
            <a:pPr fontAlgn="auto">
              <a:lnSpc>
                <a:spcPct val="20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Clint J. Bowers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42887"/>
            <a:ext cx="5956300" cy="181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961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845424" cy="758825"/>
          </a:xfrm>
        </p:spPr>
        <p:txBody>
          <a:bodyPr/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Sequestration and Native Education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1800" dirty="0" smtClean="0"/>
              <a:t>The </a:t>
            </a:r>
            <a:r>
              <a:rPr lang="en-US" sz="1800" dirty="0"/>
              <a:t>Fiscal Year 2013 sequester cut over $2 billion from federal education </a:t>
            </a:r>
            <a:r>
              <a:rPr lang="en-US" sz="1800" dirty="0" smtClean="0"/>
              <a:t>programs resulting in </a:t>
            </a:r>
            <a:r>
              <a:rPr lang="en-US" sz="1800" dirty="0"/>
              <a:t>major impacts on schools and programs serving Native children. 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 smtClean="0"/>
              <a:t>Tribal Leaders must convey the importance of investing in the education  of Native youth. </a:t>
            </a:r>
          </a:p>
          <a:p>
            <a:endParaRPr lang="en-US" sz="1800" dirty="0"/>
          </a:p>
          <a:p>
            <a:r>
              <a:rPr lang="en-US" sz="1800" dirty="0" smtClean="0"/>
              <a:t>Tell Congress </a:t>
            </a:r>
            <a:r>
              <a:rPr lang="en-US" sz="1800" dirty="0"/>
              <a:t>and the Administration </a:t>
            </a:r>
            <a:r>
              <a:rPr lang="en-US" sz="1800" dirty="0" smtClean="0"/>
              <a:t>to work together to </a:t>
            </a:r>
            <a:r>
              <a:rPr lang="en-US" sz="1800" dirty="0"/>
              <a:t>prioritize funding cuts and programs so </a:t>
            </a:r>
            <a:r>
              <a:rPr lang="en-US" sz="1800" dirty="0" smtClean="0"/>
              <a:t>education </a:t>
            </a:r>
            <a:r>
              <a:rPr lang="en-US" sz="1800" dirty="0"/>
              <a:t>programs and schools serving Native children are held harmless from sequestration. </a:t>
            </a: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sz="1800" dirty="0" smtClean="0"/>
              <a:t>Deficit </a:t>
            </a:r>
            <a:r>
              <a:rPr lang="en-US" sz="1800" dirty="0"/>
              <a:t>reduction must be implemented in a balanced method that does not place the harmful burden of spending cuts on the most vulnerable populations.  </a:t>
            </a:r>
          </a:p>
          <a:p>
            <a:endParaRPr lang="en-US" sz="1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938213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0377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8074025" cy="758825"/>
          </a:xfrm>
        </p:spPr>
        <p:txBody>
          <a:bodyPr/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Head Start and Early Education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 smtClean="0"/>
              <a:t>Early </a:t>
            </a:r>
            <a:r>
              <a:rPr lang="en-US" sz="2400" dirty="0"/>
              <a:t>education funding through Head Start provides comprehensive services for underprivileged children, which includes Native children. 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Nationally</a:t>
            </a:r>
            <a:r>
              <a:rPr lang="en-US" sz="2400" dirty="0"/>
              <a:t>, sequestration has reduced funding by over $400 million, which equates to nearly 60,000 fewer children </a:t>
            </a:r>
            <a:r>
              <a:rPr lang="en-US" sz="2400" dirty="0" smtClean="0"/>
              <a:t>served in Head Start  and Early Head Start. </a:t>
            </a:r>
          </a:p>
          <a:p>
            <a:endParaRPr lang="en-US" sz="2400" dirty="0" smtClean="0"/>
          </a:p>
          <a:p>
            <a:r>
              <a:rPr lang="en-US" sz="2400" dirty="0" smtClean="0"/>
              <a:t>If </a:t>
            </a:r>
            <a:r>
              <a:rPr lang="en-US" sz="2400" dirty="0"/>
              <a:t>sequestration continues into 2014, thousands more families will be not be served by Head Start as one-time budget </a:t>
            </a:r>
            <a:r>
              <a:rPr lang="en-US" sz="2400" dirty="0" smtClean="0"/>
              <a:t>remedies possible </a:t>
            </a:r>
            <a:r>
              <a:rPr lang="en-US" sz="2400" dirty="0"/>
              <a:t>in </a:t>
            </a:r>
            <a:r>
              <a:rPr lang="en-US" sz="2400" dirty="0" smtClean="0"/>
              <a:t>2013 </a:t>
            </a:r>
            <a:r>
              <a:rPr lang="en-US" sz="2400" dirty="0"/>
              <a:t>will </a:t>
            </a:r>
            <a:r>
              <a:rPr lang="en-US" sz="2400" dirty="0" smtClean="0"/>
              <a:t>be exhausted by </a:t>
            </a:r>
            <a:r>
              <a:rPr lang="en-US" sz="2400" dirty="0"/>
              <a:t>2014. 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938213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1472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455025" cy="758825"/>
          </a:xfrm>
        </p:spPr>
        <p:txBody>
          <a:bodyPr/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Impact Aid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000" dirty="0"/>
              <a:t>Impact Aid makes up the </a:t>
            </a:r>
            <a:r>
              <a:rPr lang="en-US" sz="2000" dirty="0" smtClean="0"/>
              <a:t>majority of funding </a:t>
            </a:r>
            <a:r>
              <a:rPr lang="en-US" sz="2000" dirty="0"/>
              <a:t>for the </a:t>
            </a:r>
            <a:r>
              <a:rPr lang="en-US" sz="2000" dirty="0" smtClean="0"/>
              <a:t>top </a:t>
            </a:r>
            <a:r>
              <a:rPr lang="en-US" sz="2000" dirty="0"/>
              <a:t>25 school districts </a:t>
            </a:r>
            <a:r>
              <a:rPr lang="en-US" sz="2000" dirty="0" smtClean="0"/>
              <a:t>most </a:t>
            </a:r>
            <a:r>
              <a:rPr lang="en-US" sz="2000" dirty="0"/>
              <a:t>reliant on federal </a:t>
            </a:r>
            <a:r>
              <a:rPr lang="en-US" sz="2000" dirty="0" smtClean="0"/>
              <a:t>funding. </a:t>
            </a:r>
          </a:p>
          <a:p>
            <a:endParaRPr lang="en-US" sz="2000" dirty="0" smtClean="0"/>
          </a:p>
          <a:p>
            <a:r>
              <a:rPr lang="en-US" sz="2000" dirty="0" smtClean="0"/>
              <a:t>$</a:t>
            </a:r>
            <a:r>
              <a:rPr lang="en-US" sz="2000" dirty="0"/>
              <a:t>67 million in cuts to Impact Aid </a:t>
            </a:r>
            <a:r>
              <a:rPr lang="en-US" sz="2000" dirty="0" smtClean="0"/>
              <a:t>have affected the </a:t>
            </a:r>
            <a:r>
              <a:rPr lang="en-US" sz="2000" dirty="0"/>
              <a:t>operation of 710 schools and the services provided to approximately 115,000 Native students. 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Some schools and tribes have the capacity to provide supplemental resources for any budget shortfalls, but this is not universal. </a:t>
            </a:r>
          </a:p>
          <a:p>
            <a:endParaRPr lang="en-US" sz="2000" dirty="0" smtClean="0"/>
          </a:p>
          <a:p>
            <a:r>
              <a:rPr lang="en-US" sz="2000" dirty="0" smtClean="0"/>
              <a:t>The federal government must uphold the federal trust responsibility to fully fund Native education.</a:t>
            </a:r>
            <a:endParaRPr lang="en-US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938213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4495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997825" cy="758825"/>
          </a:xfrm>
        </p:spPr>
        <p:txBody>
          <a:bodyPr/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Sequestration Effects on Schools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Shannon </a:t>
            </a:r>
            <a:r>
              <a:rPr lang="en-US" dirty="0"/>
              <a:t>County Independent School </a:t>
            </a:r>
            <a:r>
              <a:rPr lang="en-US" dirty="0" smtClean="0"/>
              <a:t>District</a:t>
            </a:r>
          </a:p>
          <a:p>
            <a:endParaRPr lang="en-US" dirty="0" smtClean="0"/>
          </a:p>
          <a:p>
            <a:r>
              <a:rPr lang="en-US" dirty="0"/>
              <a:t>Heart Butte School District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Harlem Elementary School District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Gallup McKinley County Public School System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938213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6730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226425" cy="758825"/>
          </a:xfrm>
        </p:spPr>
        <p:txBody>
          <a:bodyPr/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Sequestration and Higher Education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Higher education institutions also face budget problems related to sequestration.</a:t>
            </a:r>
          </a:p>
          <a:p>
            <a:endParaRPr lang="en-US" dirty="0" smtClean="0"/>
          </a:p>
          <a:p>
            <a:r>
              <a:rPr lang="en-US" dirty="0" smtClean="0"/>
              <a:t>Some Tribal Colleges and Universities will shift costs to employees, freeze salaries, and reduce services during the summer sessions.</a:t>
            </a:r>
          </a:p>
          <a:p>
            <a:endParaRPr lang="en-US" dirty="0"/>
          </a:p>
          <a:p>
            <a:r>
              <a:rPr lang="en-US" dirty="0" smtClean="0"/>
              <a:t>Cancellation of Native language programs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938213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6823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Talk to Congress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sz="1800" dirty="0" smtClean="0"/>
          </a:p>
          <a:p>
            <a:r>
              <a:rPr lang="en-US" sz="1800" dirty="0" smtClean="0"/>
              <a:t>With </a:t>
            </a:r>
            <a:r>
              <a:rPr lang="en-US" sz="1800" dirty="0"/>
              <a:t>senators and representatives </a:t>
            </a:r>
            <a:r>
              <a:rPr lang="en-US" sz="1800" dirty="0" smtClean="0"/>
              <a:t>returning to Congress, </a:t>
            </a:r>
            <a:r>
              <a:rPr lang="en-US" sz="1800" dirty="0"/>
              <a:t>now is the perfect opportunity to make Native education a priority. </a:t>
            </a:r>
            <a:endParaRPr lang="en-US" sz="1800" dirty="0" smtClean="0"/>
          </a:p>
          <a:p>
            <a:endParaRPr lang="en-US" sz="1800" dirty="0"/>
          </a:p>
          <a:p>
            <a:r>
              <a:rPr lang="en-US" sz="1800" dirty="0" smtClean="0"/>
              <a:t>Tribes can utilize </a:t>
            </a:r>
            <a:r>
              <a:rPr lang="en-US" sz="1800" dirty="0"/>
              <a:t>the </a:t>
            </a:r>
            <a:r>
              <a:rPr lang="en-US" sz="1800" dirty="0" smtClean="0"/>
              <a:t>Political Districting system at NIEA.org for </a:t>
            </a:r>
            <a:r>
              <a:rPr lang="en-US" sz="1800" dirty="0"/>
              <a:t>contact information for congressional members and their field office staff. </a:t>
            </a:r>
            <a:endParaRPr lang="en-US" sz="1800" dirty="0" smtClean="0"/>
          </a:p>
          <a:p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Tell congress that</a:t>
            </a:r>
            <a:r>
              <a:rPr lang="en-US" sz="1800" dirty="0"/>
              <a:t>:</a:t>
            </a:r>
          </a:p>
          <a:p>
            <a:pPr lvl="1"/>
            <a:r>
              <a:rPr lang="en-US" sz="1600" dirty="0"/>
              <a:t>Federal funding often makes up the majority of a Native-serving school's budget and is needed for basic school operations. </a:t>
            </a:r>
            <a:endParaRPr lang="en-US" sz="1600" dirty="0" smtClean="0"/>
          </a:p>
          <a:p>
            <a:pPr marL="274638" lvl="1" indent="0">
              <a:buNone/>
            </a:pPr>
            <a:endParaRPr lang="en-US" sz="1600" dirty="0"/>
          </a:p>
          <a:p>
            <a:pPr lvl="1"/>
            <a:r>
              <a:rPr lang="en-US" sz="1600" dirty="0"/>
              <a:t>Native education should be held harmless from sequestration cuts as part of the federal trust responsibility. </a:t>
            </a:r>
          </a:p>
          <a:p>
            <a:pPr marL="0" indent="0">
              <a:buNone/>
            </a:pPr>
            <a:r>
              <a:rPr lang="en-US" sz="1800" dirty="0"/>
              <a:t> 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938213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7608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819400"/>
            <a:ext cx="6400800" cy="4114800"/>
          </a:xfrm>
        </p:spPr>
        <p:txBody>
          <a:bodyPr>
            <a:normAutofit/>
          </a:bodyPr>
          <a:lstStyle/>
          <a:p>
            <a:pPr lvl="0" fontAlgn="auto">
              <a:lnSpc>
                <a:spcPct val="200000"/>
              </a:lnSpc>
              <a:spcAft>
                <a:spcPts val="0"/>
              </a:spcAft>
              <a:buClr>
                <a:srgbClr val="F07F09"/>
              </a:buClr>
              <a:defRPr/>
            </a:pPr>
            <a:r>
              <a:rPr lang="en-US" sz="2000" dirty="0" smtClean="0">
                <a:solidFill>
                  <a:srgbClr val="C00000"/>
                </a:solidFill>
              </a:rPr>
              <a:t>For More Information</a:t>
            </a:r>
          </a:p>
          <a:p>
            <a:pPr lvl="0" fontAlgn="auto">
              <a:lnSpc>
                <a:spcPct val="200000"/>
              </a:lnSpc>
              <a:spcAft>
                <a:spcPts val="0"/>
              </a:spcAft>
              <a:buClr>
                <a:srgbClr val="F07F09"/>
              </a:buClr>
              <a:defRPr/>
            </a:pPr>
            <a:r>
              <a:rPr lang="en-US" dirty="0" smtClean="0">
                <a:solidFill>
                  <a:srgbClr val="323232"/>
                </a:solidFill>
              </a:rPr>
              <a:t>Clint </a:t>
            </a:r>
            <a:r>
              <a:rPr lang="en-US" dirty="0">
                <a:solidFill>
                  <a:srgbClr val="323232"/>
                </a:solidFill>
              </a:rPr>
              <a:t>J. </a:t>
            </a:r>
            <a:r>
              <a:rPr lang="en-US" dirty="0" smtClean="0">
                <a:solidFill>
                  <a:srgbClr val="323232"/>
                </a:solidFill>
              </a:rPr>
              <a:t>Bowers</a:t>
            </a:r>
            <a:endParaRPr lang="en-US" sz="1400" b="0" i="1" dirty="0" smtClean="0">
              <a:solidFill>
                <a:srgbClr val="323232"/>
              </a:solidFill>
            </a:endParaRPr>
          </a:p>
          <a:p>
            <a:pPr lvl="0" fontAlgn="auto">
              <a:lnSpc>
                <a:spcPct val="200000"/>
              </a:lnSpc>
              <a:spcAft>
                <a:spcPts val="0"/>
              </a:spcAft>
              <a:buClr>
                <a:srgbClr val="F07F09"/>
              </a:buClr>
              <a:defRPr/>
            </a:pPr>
            <a:r>
              <a:rPr lang="en-US" sz="1400" b="0" i="1" dirty="0" smtClean="0">
                <a:solidFill>
                  <a:srgbClr val="323232"/>
                </a:solidFill>
              </a:rPr>
              <a:t>cbowers@niea.org</a:t>
            </a:r>
            <a:endParaRPr lang="en-US" sz="1400" dirty="0" smtClean="0">
              <a:solidFill>
                <a:srgbClr val="323232"/>
              </a:solidFill>
            </a:endParaRPr>
          </a:p>
          <a:p>
            <a:pPr lvl="0" fontAlgn="auto">
              <a:lnSpc>
                <a:spcPct val="200000"/>
              </a:lnSpc>
              <a:spcAft>
                <a:spcPts val="0"/>
              </a:spcAft>
              <a:buClr>
                <a:srgbClr val="F07F09"/>
              </a:buClr>
              <a:defRPr/>
            </a:pPr>
            <a:endParaRPr lang="en-US" sz="1400" dirty="0" smtClean="0">
              <a:solidFill>
                <a:srgbClr val="323232"/>
              </a:solidFill>
            </a:endParaRPr>
          </a:p>
          <a:p>
            <a:pPr lvl="0" fontAlgn="auto">
              <a:lnSpc>
                <a:spcPct val="200000"/>
              </a:lnSpc>
              <a:spcAft>
                <a:spcPts val="0"/>
              </a:spcAft>
              <a:buClr>
                <a:srgbClr val="F07F09"/>
              </a:buClr>
              <a:defRPr/>
            </a:pPr>
            <a:r>
              <a:rPr lang="en-US" sz="1400" dirty="0" smtClean="0">
                <a:solidFill>
                  <a:srgbClr val="323232"/>
                </a:solidFill>
              </a:rPr>
              <a:t>Learn </a:t>
            </a:r>
            <a:r>
              <a:rPr lang="en-US" sz="1400" dirty="0">
                <a:solidFill>
                  <a:srgbClr val="323232"/>
                </a:solidFill>
              </a:rPr>
              <a:t>More About NIEA</a:t>
            </a:r>
          </a:p>
          <a:p>
            <a:pPr lvl="0" fontAlgn="auto">
              <a:lnSpc>
                <a:spcPct val="200000"/>
              </a:lnSpc>
              <a:spcAft>
                <a:spcPts val="0"/>
              </a:spcAft>
              <a:buClr>
                <a:srgbClr val="F07F09"/>
              </a:buClr>
              <a:defRPr/>
            </a:pPr>
            <a:r>
              <a:rPr lang="en-US" sz="900" dirty="0">
                <a:solidFill>
                  <a:srgbClr val="323232"/>
                </a:solidFill>
              </a:rPr>
              <a:t>www.NIEA.org</a:t>
            </a:r>
          </a:p>
          <a:p>
            <a:pPr lvl="0" fontAlgn="auto">
              <a:lnSpc>
                <a:spcPct val="200000"/>
              </a:lnSpc>
              <a:spcAft>
                <a:spcPts val="0"/>
              </a:spcAft>
              <a:buClr>
                <a:srgbClr val="F07F09"/>
              </a:buClr>
              <a:defRPr/>
            </a:pPr>
            <a:r>
              <a:rPr lang="en-US" sz="900" dirty="0">
                <a:solidFill>
                  <a:srgbClr val="323232"/>
                </a:solidFill>
              </a:rPr>
              <a:t>Facebook.com/</a:t>
            </a:r>
            <a:r>
              <a:rPr lang="en-US" sz="900" dirty="0" err="1">
                <a:solidFill>
                  <a:srgbClr val="323232"/>
                </a:solidFill>
              </a:rPr>
              <a:t>NIEAFanPage</a:t>
            </a:r>
            <a:endParaRPr lang="en-US" sz="900" dirty="0">
              <a:solidFill>
                <a:srgbClr val="323232"/>
              </a:solidFill>
            </a:endParaRPr>
          </a:p>
          <a:p>
            <a:pPr lvl="0" fontAlgn="auto">
              <a:lnSpc>
                <a:spcPct val="200000"/>
              </a:lnSpc>
              <a:spcAft>
                <a:spcPts val="0"/>
              </a:spcAft>
              <a:buClr>
                <a:srgbClr val="F07F09"/>
              </a:buClr>
              <a:defRPr/>
            </a:pPr>
            <a:r>
              <a:rPr lang="en-US" sz="900" dirty="0">
                <a:solidFill>
                  <a:srgbClr val="323232"/>
                </a:solidFill>
              </a:rPr>
              <a:t>@</a:t>
            </a:r>
            <a:r>
              <a:rPr lang="en-US" sz="900" dirty="0" err="1">
                <a:solidFill>
                  <a:srgbClr val="323232"/>
                </a:solidFill>
              </a:rPr>
              <a:t>WereNIEA</a:t>
            </a:r>
            <a:r>
              <a:rPr lang="en-US" sz="900" dirty="0">
                <a:solidFill>
                  <a:srgbClr val="323232"/>
                </a:solidFill>
              </a:rPr>
              <a:t> on Twitter</a:t>
            </a:r>
          </a:p>
          <a:p>
            <a:pPr lvl="0" fontAlgn="auto">
              <a:lnSpc>
                <a:spcPct val="200000"/>
              </a:lnSpc>
              <a:spcAft>
                <a:spcPts val="0"/>
              </a:spcAft>
              <a:buClr>
                <a:srgbClr val="F07F09"/>
              </a:buClr>
              <a:defRPr/>
            </a:pPr>
            <a:endParaRPr lang="en-US" dirty="0">
              <a:solidFill>
                <a:srgbClr val="3232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44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31011</TotalTime>
  <Words>406</Words>
  <Application>Microsoft Office PowerPoint</Application>
  <PresentationFormat>On-screen Show (4:3)</PresentationFormat>
  <Paragraphs>66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Sequestration and Native Education</vt:lpstr>
      <vt:lpstr>Head Start and Early Education</vt:lpstr>
      <vt:lpstr>Impact Aid </vt:lpstr>
      <vt:lpstr>Sequestration Effects on Schools</vt:lpstr>
      <vt:lpstr>Sequestration and Higher Education</vt:lpstr>
      <vt:lpstr>Talk to Congress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Sequester Impacts on Indian Country</dc:title>
  <dc:creator>Amber Ebarb</dc:creator>
  <cp:lastModifiedBy>Amber Ebarb</cp:lastModifiedBy>
  <cp:revision>185</cp:revision>
  <cp:lastPrinted>2013-09-04T17:46:46Z</cp:lastPrinted>
  <dcterms:created xsi:type="dcterms:W3CDTF">2013-04-04T16:56:29Z</dcterms:created>
  <dcterms:modified xsi:type="dcterms:W3CDTF">2013-09-05T14:11:50Z</dcterms:modified>
</cp:coreProperties>
</file>