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4.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5.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16.xml" ContentType="application/vnd.openxmlformats-officedocument.presentationml.notesSlide+xml"/>
  <Override PartName="/ppt/charts/chart9.xml" ContentType="application/vnd.openxmlformats-officedocument.drawingml.chart+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3" r:id="rId2"/>
    <p:sldId id="302" r:id="rId3"/>
    <p:sldId id="303" r:id="rId4"/>
    <p:sldId id="294" r:id="rId5"/>
    <p:sldId id="278" r:id="rId6"/>
    <p:sldId id="280" r:id="rId7"/>
    <p:sldId id="281" r:id="rId8"/>
    <p:sldId id="282" r:id="rId9"/>
    <p:sldId id="290" r:id="rId10"/>
    <p:sldId id="291" r:id="rId11"/>
    <p:sldId id="279" r:id="rId12"/>
    <p:sldId id="289" r:id="rId13"/>
    <p:sldId id="293" r:id="rId14"/>
    <p:sldId id="296" r:id="rId15"/>
    <p:sldId id="297" r:id="rId16"/>
    <p:sldId id="300" r:id="rId17"/>
    <p:sldId id="30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91" autoAdjust="0"/>
    <p:restoredTop sz="78629" autoAdjust="0"/>
  </p:normalViewPr>
  <p:slideViewPr>
    <p:cSldViewPr>
      <p:cViewPr>
        <p:scale>
          <a:sx n="100" d="100"/>
          <a:sy n="100" d="100"/>
        </p:scale>
        <p:origin x="-19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ncaidc01\public\Appropriations\Approps%20FY2013\Deflator2013.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ncaidc01\public\Appropriations\Approps%20FY2013\Deflator2013.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ncaidc01\public\Appropriations\Approps%20FY2014\2013%20Unity%20Impact%20Week\Indian%20Affairs%20chart%20for%20FY14%20analysi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ncaidc01\public\Appropriations\Approps%20FY2014\2013%20Unity%20Impact%20Week\Indian%20Affairs%20chart%20for%20FY14%20analysi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NCAIDC01\Public\Appropriations\Approps%20FY2014\2013%20Unity%20Impact%20Week\backup%20in%20case\2013%20Tribal%20Unity%20laptop%20folder\NCAI%20Media%20Analysis%20of%20Messages%209.3.2013.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NCAIDC01\Public\Appropriations\Approps%20FY2014\2013%20Unity%20Impact%20Week\backup%20in%20case\2013%20Tribal%20Unity%20laptop%20folder\NCAI%20Media%20Analysis%20of%20Messages%209.3.2013.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mber_ebarb\Documents\2013%20Tribal%20Unity%20laptop%20folder\NCAI%20Media%20Analysis%20of%20Messages%209.3.2013.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amber_ebarb\Documents\2013%20Tribal%20Unity%20laptop%20folder\NCAI%20Media%20Analysis%20of%20Messages%209.3.2013.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amber_ebarb\Documents\2013%20Tribal%20Unity%20laptop%20folder\NCAI%20Media%20Analysis%20of%20Messages%209.3.20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65116175900024"/>
          <c:y val="0.21487200692370087"/>
          <c:w val="0.84652508291135065"/>
          <c:h val="0.74772362473906306"/>
        </c:manualLayout>
      </c:layout>
      <c:barChart>
        <c:barDir val="col"/>
        <c:grouping val="clustered"/>
        <c:varyColors val="0"/>
        <c:ser>
          <c:idx val="0"/>
          <c:order val="0"/>
          <c:invertIfNegative val="0"/>
          <c:dLbls>
            <c:dLbl>
              <c:idx val="0"/>
              <c:layout>
                <c:manualLayout>
                  <c:x val="2.9665245222570858E-17"/>
                  <c:y val="9.6491228070175433E-2"/>
                </c:manualLayout>
              </c:layout>
              <c:showLegendKey val="0"/>
              <c:showVal val="1"/>
              <c:showCatName val="0"/>
              <c:showSerName val="0"/>
              <c:showPercent val="0"/>
              <c:showBubbleSize val="0"/>
            </c:dLbl>
            <c:dLbl>
              <c:idx val="1"/>
              <c:layout>
                <c:manualLayout>
                  <c:x val="6.4724919093851136E-3"/>
                  <c:y val="9.3567251461988299E-2"/>
                </c:manualLayout>
              </c:layout>
              <c:showLegendKey val="0"/>
              <c:showVal val="1"/>
              <c:showCatName val="0"/>
              <c:showSerName val="0"/>
              <c:showPercent val="0"/>
              <c:showBubbleSize val="0"/>
            </c:dLbl>
            <c:dLbl>
              <c:idx val="2"/>
              <c:layout>
                <c:manualLayout>
                  <c:x val="-8.0906148867313909E-3"/>
                  <c:y val="0.1023391812865497"/>
                </c:manualLayout>
              </c:layout>
              <c:showLegendKey val="0"/>
              <c:showVal val="1"/>
              <c:showCatName val="0"/>
              <c:showSerName val="0"/>
              <c:showPercent val="0"/>
              <c:showBubbleSize val="0"/>
            </c:dLbl>
            <c:txPr>
              <a:bodyPr/>
              <a:lstStyle/>
              <a:p>
                <a:pPr>
                  <a:defRPr sz="2000" b="1"/>
                </a:pPr>
                <a:endParaRPr lang="en-US"/>
              </a:p>
            </c:txPr>
            <c:showLegendKey val="0"/>
            <c:showVal val="1"/>
            <c:showCatName val="0"/>
            <c:showSerName val="0"/>
            <c:showPercent val="0"/>
            <c:showBubbleSize val="0"/>
            <c:showLeaderLines val="0"/>
          </c:dLbls>
          <c:cat>
            <c:strRef>
              <c:f>Deflator!$O$49:$Q$49</c:f>
              <c:strCache>
                <c:ptCount val="3"/>
                <c:pt idx="0">
                  <c:v>FY11 Approps</c:v>
                </c:pt>
                <c:pt idx="1">
                  <c:v>FY14 Levels before sequester</c:v>
                </c:pt>
                <c:pt idx="2">
                  <c:v>FY14 Levels after sequester</c:v>
                </c:pt>
              </c:strCache>
            </c:strRef>
          </c:cat>
          <c:val>
            <c:numRef>
              <c:f>Deflator!$O$50:$Q$50</c:f>
              <c:numCache>
                <c:formatCode>0%</c:formatCode>
                <c:ptCount val="3"/>
                <c:pt idx="0">
                  <c:v>-7.0000000000000007E-2</c:v>
                </c:pt>
                <c:pt idx="1">
                  <c:v>-0.12</c:v>
                </c:pt>
                <c:pt idx="2">
                  <c:v>-0.18</c:v>
                </c:pt>
              </c:numCache>
            </c:numRef>
          </c:val>
        </c:ser>
        <c:dLbls>
          <c:showLegendKey val="0"/>
          <c:showVal val="0"/>
          <c:showCatName val="0"/>
          <c:showSerName val="0"/>
          <c:showPercent val="0"/>
          <c:showBubbleSize val="0"/>
        </c:dLbls>
        <c:gapWidth val="150"/>
        <c:axId val="106137472"/>
        <c:axId val="126718720"/>
      </c:barChart>
      <c:catAx>
        <c:axId val="106137472"/>
        <c:scaling>
          <c:orientation val="minMax"/>
        </c:scaling>
        <c:delete val="0"/>
        <c:axPos val="b"/>
        <c:majorTickMark val="out"/>
        <c:minorTickMark val="none"/>
        <c:tickLblPos val="high"/>
        <c:txPr>
          <a:bodyPr/>
          <a:lstStyle/>
          <a:p>
            <a:pPr>
              <a:defRPr sz="2400" b="1"/>
            </a:pPr>
            <a:endParaRPr lang="en-US"/>
          </a:p>
        </c:txPr>
        <c:crossAx val="126718720"/>
        <c:crosses val="autoZero"/>
        <c:auto val="1"/>
        <c:lblAlgn val="ctr"/>
        <c:lblOffset val="100"/>
        <c:noMultiLvlLbl val="0"/>
      </c:catAx>
      <c:valAx>
        <c:axId val="126718720"/>
        <c:scaling>
          <c:orientation val="minMax"/>
        </c:scaling>
        <c:delete val="0"/>
        <c:axPos val="l"/>
        <c:numFmt formatCode="0%" sourceLinked="1"/>
        <c:majorTickMark val="out"/>
        <c:minorTickMark val="none"/>
        <c:tickLblPos val="nextTo"/>
        <c:txPr>
          <a:bodyPr/>
          <a:lstStyle/>
          <a:p>
            <a:pPr>
              <a:defRPr sz="1600" b="1"/>
            </a:pPr>
            <a:endParaRPr lang="en-US"/>
          </a:p>
        </c:txPr>
        <c:crossAx val="106137472"/>
        <c:crosses val="autoZero"/>
        <c:crossBetween val="between"/>
      </c:valAx>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chemeClr val="accent2"/>
            </a:solidFill>
          </c:spPr>
          <c:invertIfNegative val="0"/>
          <c:dPt>
            <c:idx val="2"/>
            <c:invertIfNegative val="0"/>
            <c:bubble3D val="0"/>
            <c:spPr>
              <a:solidFill>
                <a:schemeClr val="tx1"/>
              </a:solidFill>
            </c:spPr>
          </c:dPt>
          <c:dPt>
            <c:idx val="11"/>
            <c:invertIfNegative val="0"/>
            <c:bubble3D val="0"/>
            <c:spPr>
              <a:solidFill>
                <a:schemeClr val="accent1"/>
              </a:solidFill>
            </c:spPr>
          </c:dPt>
          <c:dLbls>
            <c:dLbl>
              <c:idx val="2"/>
              <c:spPr/>
              <c:txPr>
                <a:bodyPr/>
                <a:lstStyle/>
                <a:p>
                  <a:pPr>
                    <a:defRPr sz="1600" b="1"/>
                  </a:pPr>
                  <a:endParaRPr lang="en-US"/>
                </a:p>
              </c:txPr>
              <c:showLegendKey val="0"/>
              <c:showVal val="1"/>
              <c:showCatName val="0"/>
              <c:showSerName val="0"/>
              <c:showPercent val="0"/>
              <c:showBubbleSize val="0"/>
            </c:dLbl>
            <c:txPr>
              <a:bodyPr/>
              <a:lstStyle/>
              <a:p>
                <a:pPr>
                  <a:defRPr sz="1400" b="1"/>
                </a:pPr>
                <a:endParaRPr lang="en-US"/>
              </a:p>
            </c:txPr>
            <c:showLegendKey val="0"/>
            <c:showVal val="1"/>
            <c:showCatName val="0"/>
            <c:showSerName val="0"/>
            <c:showPercent val="0"/>
            <c:showBubbleSize val="0"/>
            <c:showLeaderLines val="0"/>
          </c:dLbls>
          <c:cat>
            <c:strRef>
              <c:f>Sheet1!$A$42:$A$53</c:f>
              <c:strCache>
                <c:ptCount val="12"/>
                <c:pt idx="0">
                  <c:v>Financial Services and General Government</c:v>
                </c:pt>
                <c:pt idx="1">
                  <c:v>Labor, Health and Human Services, Ed</c:v>
                </c:pt>
                <c:pt idx="2">
                  <c:v>Interior, Environment</c:v>
                </c:pt>
                <c:pt idx="3">
                  <c:v>State, Foreign Operations</c:v>
                </c:pt>
                <c:pt idx="4">
                  <c:v>Energy and Water Development</c:v>
                </c:pt>
                <c:pt idx="5">
                  <c:v>Commerce, Justice, Science</c:v>
                </c:pt>
                <c:pt idx="6">
                  <c:v>Agriculture</c:v>
                </c:pt>
                <c:pt idx="7">
                  <c:v>Transportation, HUD*</c:v>
                </c:pt>
                <c:pt idx="8">
                  <c:v>Legislative Branch</c:v>
                </c:pt>
                <c:pt idx="9">
                  <c:v>Homeland Security</c:v>
                </c:pt>
                <c:pt idx="10">
                  <c:v>Defense</c:v>
                </c:pt>
                <c:pt idx="11">
                  <c:v>Military Construction, Veterans Affairs</c:v>
                </c:pt>
              </c:strCache>
            </c:strRef>
          </c:cat>
          <c:val>
            <c:numRef>
              <c:f>Sheet1!$B$42:$B$53</c:f>
              <c:numCache>
                <c:formatCode>0.0%</c:formatCode>
                <c:ptCount val="12"/>
                <c:pt idx="0">
                  <c:v>-0.26100000000000001</c:v>
                </c:pt>
                <c:pt idx="1">
                  <c:v>-0.222</c:v>
                </c:pt>
                <c:pt idx="2">
                  <c:v>-0.185</c:v>
                </c:pt>
                <c:pt idx="3">
                  <c:v>-0.17899999999999999</c:v>
                </c:pt>
                <c:pt idx="4">
                  <c:v>-0.16</c:v>
                </c:pt>
                <c:pt idx="5">
                  <c:v>-6.5000000000000002E-2</c:v>
                </c:pt>
                <c:pt idx="6">
                  <c:v>-5.8999999999999997E-2</c:v>
                </c:pt>
                <c:pt idx="7">
                  <c:v>-5.2999999999999999E-2</c:v>
                </c:pt>
                <c:pt idx="8">
                  <c:v>-3.5999999999999997E-2</c:v>
                </c:pt>
                <c:pt idx="9">
                  <c:v>-2.1000000000000001E-2</c:v>
                </c:pt>
                <c:pt idx="10">
                  <c:v>-0.01</c:v>
                </c:pt>
                <c:pt idx="11">
                  <c:v>2.1000000000000001E-2</c:v>
                </c:pt>
              </c:numCache>
            </c:numRef>
          </c:val>
        </c:ser>
        <c:dLbls>
          <c:showLegendKey val="0"/>
          <c:showVal val="0"/>
          <c:showCatName val="0"/>
          <c:showSerName val="0"/>
          <c:showPercent val="0"/>
          <c:showBubbleSize val="0"/>
        </c:dLbls>
        <c:gapWidth val="81"/>
        <c:overlap val="54"/>
        <c:axId val="146195584"/>
        <c:axId val="146197120"/>
      </c:barChart>
      <c:catAx>
        <c:axId val="146195584"/>
        <c:scaling>
          <c:orientation val="minMax"/>
        </c:scaling>
        <c:delete val="0"/>
        <c:axPos val="l"/>
        <c:majorGridlines>
          <c:spPr>
            <a:ln>
              <a:solidFill>
                <a:schemeClr val="bg1">
                  <a:lumMod val="65000"/>
                  <a:alpha val="62000"/>
                </a:schemeClr>
              </a:solidFill>
            </a:ln>
          </c:spPr>
        </c:majorGridlines>
        <c:majorTickMark val="out"/>
        <c:minorTickMark val="none"/>
        <c:tickLblPos val="high"/>
        <c:spPr>
          <a:ln>
            <a:solidFill>
              <a:schemeClr val="accent1">
                <a:alpha val="38000"/>
              </a:schemeClr>
            </a:solidFill>
          </a:ln>
        </c:spPr>
        <c:txPr>
          <a:bodyPr/>
          <a:lstStyle/>
          <a:p>
            <a:pPr>
              <a:defRPr sz="1500" b="1"/>
            </a:pPr>
            <a:endParaRPr lang="en-US"/>
          </a:p>
        </c:txPr>
        <c:crossAx val="146197120"/>
        <c:crosses val="autoZero"/>
        <c:auto val="1"/>
        <c:lblAlgn val="ctr"/>
        <c:lblOffset val="100"/>
        <c:noMultiLvlLbl val="0"/>
      </c:catAx>
      <c:valAx>
        <c:axId val="146197120"/>
        <c:scaling>
          <c:orientation val="minMax"/>
        </c:scaling>
        <c:delete val="1"/>
        <c:axPos val="b"/>
        <c:numFmt formatCode="0.0%" sourceLinked="1"/>
        <c:majorTickMark val="out"/>
        <c:minorTickMark val="none"/>
        <c:tickLblPos val="nextTo"/>
        <c:crossAx val="146195584"/>
        <c:crosses val="autoZero"/>
        <c:crossBetween val="between"/>
      </c:valAx>
    </c:plotArea>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576767064956042"/>
          <c:y val="4.8404840484048403E-2"/>
          <c:w val="0.8239292990474093"/>
          <c:h val="0.80117356617551516"/>
        </c:manualLayout>
      </c:layout>
      <c:lineChart>
        <c:grouping val="standard"/>
        <c:varyColors val="0"/>
        <c:ser>
          <c:idx val="0"/>
          <c:order val="0"/>
          <c:spPr>
            <a:ln w="34925">
              <a:solidFill>
                <a:srgbClr val="C00000"/>
              </a:solidFill>
            </a:ln>
          </c:spPr>
          <c:marker>
            <c:symbol val="none"/>
          </c:marker>
          <c:cat>
            <c:strRef>
              <c:f>Sheet2!$B$37:$J$37</c:f>
              <c:strCache>
                <c:ptCount val="9"/>
                <c:pt idx="0">
                  <c:v>FY 2006</c:v>
                </c:pt>
                <c:pt idx="1">
                  <c:v>FY 2007 O.P.</c:v>
                </c:pt>
                <c:pt idx="2">
                  <c:v>FY 2008</c:v>
                </c:pt>
                <c:pt idx="3">
                  <c:v>FY 2009</c:v>
                </c:pt>
                <c:pt idx="4">
                  <c:v>FY 2010</c:v>
                </c:pt>
                <c:pt idx="5">
                  <c:v>FY 2011 O.P.</c:v>
                </c:pt>
                <c:pt idx="6">
                  <c:v>FY 2012</c:v>
                </c:pt>
                <c:pt idx="7">
                  <c:v>FY 2013 CR</c:v>
                </c:pt>
                <c:pt idx="8">
                  <c:v>FY 2014 Options</c:v>
                </c:pt>
              </c:strCache>
            </c:strRef>
          </c:cat>
          <c:val>
            <c:numRef>
              <c:f>Sheet2!$B$38:$J$38</c:f>
              <c:numCache>
                <c:formatCode>_(* #,##0_);_(* \(#,##0\);_(* "-"??_);_(@_)</c:formatCode>
                <c:ptCount val="9"/>
                <c:pt idx="0">
                  <c:v>2274269</c:v>
                </c:pt>
                <c:pt idx="1">
                  <c:v>2308304</c:v>
                </c:pt>
                <c:pt idx="2">
                  <c:v>2291279</c:v>
                </c:pt>
                <c:pt idx="3">
                  <c:v>2384317</c:v>
                </c:pt>
                <c:pt idx="4">
                  <c:v>2627795</c:v>
                </c:pt>
                <c:pt idx="5">
                  <c:v>2594012</c:v>
                </c:pt>
                <c:pt idx="6">
                  <c:v>2531273</c:v>
                </c:pt>
                <c:pt idx="7">
                  <c:v>2389056</c:v>
                </c:pt>
                <c:pt idx="8">
                  <c:v>2562571</c:v>
                </c:pt>
              </c:numCache>
            </c:numRef>
          </c:val>
          <c:smooth val="0"/>
        </c:ser>
        <c:ser>
          <c:idx val="1"/>
          <c:order val="1"/>
          <c:spPr>
            <a:ln w="34925">
              <a:solidFill>
                <a:schemeClr val="accent1"/>
              </a:solidFill>
              <a:prstDash val="sysDash"/>
            </a:ln>
          </c:spPr>
          <c:marker>
            <c:symbol val="none"/>
          </c:marker>
          <c:cat>
            <c:strRef>
              <c:f>Sheet2!$B$37:$J$37</c:f>
              <c:strCache>
                <c:ptCount val="9"/>
                <c:pt idx="0">
                  <c:v>FY 2006</c:v>
                </c:pt>
                <c:pt idx="1">
                  <c:v>FY 2007 O.P.</c:v>
                </c:pt>
                <c:pt idx="2">
                  <c:v>FY 2008</c:v>
                </c:pt>
                <c:pt idx="3">
                  <c:v>FY 2009</c:v>
                </c:pt>
                <c:pt idx="4">
                  <c:v>FY 2010</c:v>
                </c:pt>
                <c:pt idx="5">
                  <c:v>FY 2011 O.P.</c:v>
                </c:pt>
                <c:pt idx="6">
                  <c:v>FY 2012</c:v>
                </c:pt>
                <c:pt idx="7">
                  <c:v>FY 2013 CR</c:v>
                </c:pt>
                <c:pt idx="8">
                  <c:v>FY 2014 Options</c:v>
                </c:pt>
              </c:strCache>
            </c:strRef>
          </c:cat>
          <c:val>
            <c:numRef>
              <c:f>Sheet2!$B$39:$J$39</c:f>
              <c:numCache>
                <c:formatCode>_(* #,##0_);_(* \(#,##0\);_(* "-"??_);_(@_)</c:formatCode>
                <c:ptCount val="9"/>
                <c:pt idx="0">
                  <c:v>2274269</c:v>
                </c:pt>
                <c:pt idx="1">
                  <c:v>2308304</c:v>
                </c:pt>
                <c:pt idx="2">
                  <c:v>2291279</c:v>
                </c:pt>
                <c:pt idx="3">
                  <c:v>2384317</c:v>
                </c:pt>
                <c:pt idx="4">
                  <c:v>2627795</c:v>
                </c:pt>
                <c:pt idx="5">
                  <c:v>2594012</c:v>
                </c:pt>
                <c:pt idx="6">
                  <c:v>2531273</c:v>
                </c:pt>
                <c:pt idx="7">
                  <c:v>2389056</c:v>
                </c:pt>
                <c:pt idx="8">
                  <c:v>2346744</c:v>
                </c:pt>
              </c:numCache>
            </c:numRef>
          </c:val>
          <c:smooth val="0"/>
        </c:ser>
        <c:ser>
          <c:idx val="2"/>
          <c:order val="2"/>
          <c:marker>
            <c:symbol val="none"/>
          </c:marker>
          <c:cat>
            <c:strRef>
              <c:f>Sheet2!$B$37:$J$37</c:f>
              <c:strCache>
                <c:ptCount val="9"/>
                <c:pt idx="0">
                  <c:v>FY 2006</c:v>
                </c:pt>
                <c:pt idx="1">
                  <c:v>FY 2007 O.P.</c:v>
                </c:pt>
                <c:pt idx="2">
                  <c:v>FY 2008</c:v>
                </c:pt>
                <c:pt idx="3">
                  <c:v>FY 2009</c:v>
                </c:pt>
                <c:pt idx="4">
                  <c:v>FY 2010</c:v>
                </c:pt>
                <c:pt idx="5">
                  <c:v>FY 2011 O.P.</c:v>
                </c:pt>
                <c:pt idx="6">
                  <c:v>FY 2012</c:v>
                </c:pt>
                <c:pt idx="7">
                  <c:v>FY 2013 CR</c:v>
                </c:pt>
                <c:pt idx="8">
                  <c:v>FY 2014 Options</c:v>
                </c:pt>
              </c:strCache>
            </c:strRef>
          </c:cat>
          <c:val>
            <c:numRef>
              <c:f>Sheet2!#REF!</c:f>
              <c:numCache>
                <c:formatCode>General</c:formatCode>
                <c:ptCount val="1"/>
                <c:pt idx="0">
                  <c:v>1</c:v>
                </c:pt>
              </c:numCache>
            </c:numRef>
          </c:val>
          <c:smooth val="0"/>
        </c:ser>
        <c:ser>
          <c:idx val="3"/>
          <c:order val="3"/>
          <c:spPr>
            <a:ln w="34925">
              <a:noFill/>
            </a:ln>
          </c:spPr>
          <c:marker>
            <c:symbol val="none"/>
          </c:marker>
          <c:cat>
            <c:strRef>
              <c:f>Sheet2!$B$37:$J$37</c:f>
              <c:strCache>
                <c:ptCount val="9"/>
                <c:pt idx="0">
                  <c:v>FY 2006</c:v>
                </c:pt>
                <c:pt idx="1">
                  <c:v>FY 2007 O.P.</c:v>
                </c:pt>
                <c:pt idx="2">
                  <c:v>FY 2008</c:v>
                </c:pt>
                <c:pt idx="3">
                  <c:v>FY 2009</c:v>
                </c:pt>
                <c:pt idx="4">
                  <c:v>FY 2010</c:v>
                </c:pt>
                <c:pt idx="5">
                  <c:v>FY 2011 O.P.</c:v>
                </c:pt>
                <c:pt idx="6">
                  <c:v>FY 2012</c:v>
                </c:pt>
                <c:pt idx="7">
                  <c:v>FY 2013 CR</c:v>
                </c:pt>
                <c:pt idx="8">
                  <c:v>FY 2014 Options</c:v>
                </c:pt>
              </c:strCache>
            </c:strRef>
          </c:cat>
          <c:val>
            <c:numRef>
              <c:f>Sheet2!$B$40:$J$40</c:f>
              <c:numCache>
                <c:formatCode>_(* #,##0_);_(* \(#,##0\);_(* "-"??_);_(@_)</c:formatCode>
                <c:ptCount val="9"/>
                <c:pt idx="0">
                  <c:v>2274269</c:v>
                </c:pt>
                <c:pt idx="1">
                  <c:v>2250362.2368594883</c:v>
                </c:pt>
                <c:pt idx="2">
                  <c:v>2156632.9581814869</c:v>
                </c:pt>
                <c:pt idx="3">
                  <c:v>2229174.5635294113</c:v>
                </c:pt>
                <c:pt idx="4">
                  <c:v>2423906.2629464283</c:v>
                </c:pt>
                <c:pt idx="5">
                  <c:v>2321764.7951899087</c:v>
                </c:pt>
                <c:pt idx="6">
                  <c:v>2209410.3888982763</c:v>
                </c:pt>
                <c:pt idx="7">
                  <c:v>2044680.4354237427</c:v>
                </c:pt>
                <c:pt idx="8">
                  <c:v>2153226.5962586417</c:v>
                </c:pt>
              </c:numCache>
            </c:numRef>
          </c:val>
          <c:smooth val="0"/>
        </c:ser>
        <c:ser>
          <c:idx val="4"/>
          <c:order val="4"/>
          <c:spPr>
            <a:ln w="34925">
              <a:noFill/>
              <a:prstDash val="sysDash"/>
            </a:ln>
          </c:spPr>
          <c:marker>
            <c:symbol val="none"/>
          </c:marker>
          <c:cat>
            <c:strRef>
              <c:f>Sheet2!$B$37:$J$37</c:f>
              <c:strCache>
                <c:ptCount val="9"/>
                <c:pt idx="0">
                  <c:v>FY 2006</c:v>
                </c:pt>
                <c:pt idx="1">
                  <c:v>FY 2007 O.P.</c:v>
                </c:pt>
                <c:pt idx="2">
                  <c:v>FY 2008</c:v>
                </c:pt>
                <c:pt idx="3">
                  <c:v>FY 2009</c:v>
                </c:pt>
                <c:pt idx="4">
                  <c:v>FY 2010</c:v>
                </c:pt>
                <c:pt idx="5">
                  <c:v>FY 2011 O.P.</c:v>
                </c:pt>
                <c:pt idx="6">
                  <c:v>FY 2012</c:v>
                </c:pt>
                <c:pt idx="7">
                  <c:v>FY 2013 CR</c:v>
                </c:pt>
                <c:pt idx="8">
                  <c:v>FY 2014 Options</c:v>
                </c:pt>
              </c:strCache>
            </c:strRef>
          </c:cat>
          <c:val>
            <c:numRef>
              <c:f>Sheet2!$B$41:$J$41</c:f>
              <c:numCache>
                <c:formatCode>_(* #,##0_);_(* \(#,##0\);_(* "-"??_);_(@_)</c:formatCode>
                <c:ptCount val="9"/>
                <c:pt idx="0">
                  <c:v>2274269</c:v>
                </c:pt>
                <c:pt idx="1">
                  <c:v>2250362.2368594883</c:v>
                </c:pt>
                <c:pt idx="2">
                  <c:v>2156632.9581814869</c:v>
                </c:pt>
                <c:pt idx="3">
                  <c:v>2229174.5635294113</c:v>
                </c:pt>
                <c:pt idx="4">
                  <c:v>2423906.2629464283</c:v>
                </c:pt>
                <c:pt idx="5">
                  <c:v>2321764.7951899087</c:v>
                </c:pt>
                <c:pt idx="6">
                  <c:v>2209410.3888982763</c:v>
                </c:pt>
                <c:pt idx="7">
                  <c:v>2044680.4354237427</c:v>
                </c:pt>
                <c:pt idx="8">
                  <c:v>1971875.7433102885</c:v>
                </c:pt>
              </c:numCache>
            </c:numRef>
          </c:val>
          <c:smooth val="0"/>
        </c:ser>
        <c:dLbls>
          <c:showLegendKey val="0"/>
          <c:showVal val="0"/>
          <c:showCatName val="0"/>
          <c:showSerName val="0"/>
          <c:showPercent val="0"/>
          <c:showBubbleSize val="0"/>
        </c:dLbls>
        <c:marker val="1"/>
        <c:smooth val="0"/>
        <c:axId val="41556608"/>
        <c:axId val="41582976"/>
      </c:lineChart>
      <c:catAx>
        <c:axId val="41556608"/>
        <c:scaling>
          <c:orientation val="minMax"/>
        </c:scaling>
        <c:delete val="0"/>
        <c:axPos val="b"/>
        <c:majorTickMark val="out"/>
        <c:minorTickMark val="none"/>
        <c:tickLblPos val="nextTo"/>
        <c:txPr>
          <a:bodyPr/>
          <a:lstStyle/>
          <a:p>
            <a:pPr>
              <a:defRPr sz="1200" b="1"/>
            </a:pPr>
            <a:endParaRPr lang="en-US"/>
          </a:p>
        </c:txPr>
        <c:crossAx val="41582976"/>
        <c:crosses val="autoZero"/>
        <c:auto val="1"/>
        <c:lblAlgn val="ctr"/>
        <c:lblOffset val="100"/>
        <c:noMultiLvlLbl val="0"/>
      </c:catAx>
      <c:valAx>
        <c:axId val="41582976"/>
        <c:scaling>
          <c:orientation val="minMax"/>
          <c:min val="1700000"/>
        </c:scaling>
        <c:delete val="0"/>
        <c:axPos val="l"/>
        <c:title>
          <c:tx>
            <c:rich>
              <a:bodyPr rot="-5400000" vert="horz"/>
              <a:lstStyle/>
              <a:p>
                <a:pPr>
                  <a:defRPr/>
                </a:pPr>
                <a:r>
                  <a:rPr lang="en-US"/>
                  <a:t>In 1,000s of Dollars</a:t>
                </a:r>
              </a:p>
            </c:rich>
          </c:tx>
          <c:layout>
            <c:manualLayout>
              <c:xMode val="edge"/>
              <c:yMode val="edge"/>
              <c:x val="2.0958537238070143E-2"/>
              <c:y val="0.34132744770540047"/>
            </c:manualLayout>
          </c:layout>
          <c:overlay val="0"/>
        </c:title>
        <c:numFmt formatCode="_(* #,##0_);_(* \(#,##0\);_(* &quot;-&quot;??_);_(@_)" sourceLinked="1"/>
        <c:majorTickMark val="out"/>
        <c:minorTickMark val="none"/>
        <c:tickLblPos val="nextTo"/>
        <c:txPr>
          <a:bodyPr/>
          <a:lstStyle/>
          <a:p>
            <a:pPr>
              <a:defRPr sz="1050"/>
            </a:pPr>
            <a:endParaRPr lang="en-US"/>
          </a:p>
        </c:txPr>
        <c:crossAx val="41556608"/>
        <c:crosses val="autoZero"/>
        <c:crossBetween val="between"/>
      </c:valAx>
      <c:spPr>
        <a:ln>
          <a:noFill/>
        </a:ln>
      </c:spPr>
    </c:plotArea>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576767064956042"/>
          <c:y val="4.8404840484048403E-2"/>
          <c:w val="0.8239292990474093"/>
          <c:h val="0.80117356617551516"/>
        </c:manualLayout>
      </c:layout>
      <c:lineChart>
        <c:grouping val="standard"/>
        <c:varyColors val="0"/>
        <c:ser>
          <c:idx val="0"/>
          <c:order val="0"/>
          <c:spPr>
            <a:ln w="34925">
              <a:solidFill>
                <a:srgbClr val="C00000">
                  <a:alpha val="9000"/>
                </a:srgbClr>
              </a:solidFill>
            </a:ln>
          </c:spPr>
          <c:marker>
            <c:symbol val="none"/>
          </c:marker>
          <c:cat>
            <c:strRef>
              <c:f>'[Indian Affairs chart for FY14 analysis and IHS.xlsx]BIA trends'!$B$37:$J$37</c:f>
              <c:strCache>
                <c:ptCount val="9"/>
                <c:pt idx="0">
                  <c:v>FY 2006</c:v>
                </c:pt>
                <c:pt idx="1">
                  <c:v>FY 2007 O.P.</c:v>
                </c:pt>
                <c:pt idx="2">
                  <c:v>FY 2008</c:v>
                </c:pt>
                <c:pt idx="3">
                  <c:v>FY 2009</c:v>
                </c:pt>
                <c:pt idx="4">
                  <c:v>FY 2010</c:v>
                </c:pt>
                <c:pt idx="5">
                  <c:v>FY 2011 O.P.</c:v>
                </c:pt>
                <c:pt idx="6">
                  <c:v>FY 2012</c:v>
                </c:pt>
                <c:pt idx="7">
                  <c:v>FY 2013 CR</c:v>
                </c:pt>
                <c:pt idx="8">
                  <c:v>FY 2014 Options</c:v>
                </c:pt>
              </c:strCache>
            </c:strRef>
          </c:cat>
          <c:val>
            <c:numRef>
              <c:f>'[Indian Affairs chart for FY14 analysis and IHS.xlsx]BIA trends'!$B$38:$J$38</c:f>
              <c:numCache>
                <c:formatCode>_(* #,##0_);_(* \(#,##0\);_(* "-"??_);_(@_)</c:formatCode>
                <c:ptCount val="9"/>
                <c:pt idx="0">
                  <c:v>2274269</c:v>
                </c:pt>
                <c:pt idx="1">
                  <c:v>2308304</c:v>
                </c:pt>
                <c:pt idx="2">
                  <c:v>2291279</c:v>
                </c:pt>
                <c:pt idx="3">
                  <c:v>2384317</c:v>
                </c:pt>
                <c:pt idx="4">
                  <c:v>2627795</c:v>
                </c:pt>
                <c:pt idx="5">
                  <c:v>2594012</c:v>
                </c:pt>
                <c:pt idx="6">
                  <c:v>2531273</c:v>
                </c:pt>
                <c:pt idx="7">
                  <c:v>2389056</c:v>
                </c:pt>
                <c:pt idx="8">
                  <c:v>2562571</c:v>
                </c:pt>
              </c:numCache>
            </c:numRef>
          </c:val>
          <c:smooth val="0"/>
        </c:ser>
        <c:ser>
          <c:idx val="1"/>
          <c:order val="1"/>
          <c:spPr>
            <a:ln w="34925">
              <a:solidFill>
                <a:schemeClr val="accent1">
                  <a:alpha val="7000"/>
                </a:schemeClr>
              </a:solidFill>
              <a:prstDash val="sysDash"/>
            </a:ln>
          </c:spPr>
          <c:marker>
            <c:symbol val="none"/>
          </c:marker>
          <c:cat>
            <c:strRef>
              <c:f>'[Indian Affairs chart for FY14 analysis and IHS.xlsx]BIA trends'!$B$37:$J$37</c:f>
              <c:strCache>
                <c:ptCount val="9"/>
                <c:pt idx="0">
                  <c:v>FY 2006</c:v>
                </c:pt>
                <c:pt idx="1">
                  <c:v>FY 2007 O.P.</c:v>
                </c:pt>
                <c:pt idx="2">
                  <c:v>FY 2008</c:v>
                </c:pt>
                <c:pt idx="3">
                  <c:v>FY 2009</c:v>
                </c:pt>
                <c:pt idx="4">
                  <c:v>FY 2010</c:v>
                </c:pt>
                <c:pt idx="5">
                  <c:v>FY 2011 O.P.</c:v>
                </c:pt>
                <c:pt idx="6">
                  <c:v>FY 2012</c:v>
                </c:pt>
                <c:pt idx="7">
                  <c:v>FY 2013 CR</c:v>
                </c:pt>
                <c:pt idx="8">
                  <c:v>FY 2014 Options</c:v>
                </c:pt>
              </c:strCache>
            </c:strRef>
          </c:cat>
          <c:val>
            <c:numRef>
              <c:f>'[Indian Affairs chart for FY14 analysis and IHS.xlsx]BIA trends'!$B$39:$J$39</c:f>
              <c:numCache>
                <c:formatCode>_(* #,##0_);_(* \(#,##0\);_(* "-"??_);_(@_)</c:formatCode>
                <c:ptCount val="9"/>
                <c:pt idx="0">
                  <c:v>2274269</c:v>
                </c:pt>
                <c:pt idx="1">
                  <c:v>2308304</c:v>
                </c:pt>
                <c:pt idx="2">
                  <c:v>2291279</c:v>
                </c:pt>
                <c:pt idx="3">
                  <c:v>2384317</c:v>
                </c:pt>
                <c:pt idx="4">
                  <c:v>2627795</c:v>
                </c:pt>
                <c:pt idx="5">
                  <c:v>2594012</c:v>
                </c:pt>
                <c:pt idx="6">
                  <c:v>2531273</c:v>
                </c:pt>
                <c:pt idx="7">
                  <c:v>2389056</c:v>
                </c:pt>
                <c:pt idx="8">
                  <c:v>2346744</c:v>
                </c:pt>
              </c:numCache>
            </c:numRef>
          </c:val>
          <c:smooth val="0"/>
        </c:ser>
        <c:ser>
          <c:idx val="2"/>
          <c:order val="2"/>
          <c:marker>
            <c:symbol val="none"/>
          </c:marker>
          <c:cat>
            <c:strRef>
              <c:f>'[Indian Affairs chart for FY14 analysis and IHS.xlsx]BIA trends'!$B$37:$J$37</c:f>
              <c:strCache>
                <c:ptCount val="9"/>
                <c:pt idx="0">
                  <c:v>FY 2006</c:v>
                </c:pt>
                <c:pt idx="1">
                  <c:v>FY 2007 O.P.</c:v>
                </c:pt>
                <c:pt idx="2">
                  <c:v>FY 2008</c:v>
                </c:pt>
                <c:pt idx="3">
                  <c:v>FY 2009</c:v>
                </c:pt>
                <c:pt idx="4">
                  <c:v>FY 2010</c:v>
                </c:pt>
                <c:pt idx="5">
                  <c:v>FY 2011 O.P.</c:v>
                </c:pt>
                <c:pt idx="6">
                  <c:v>FY 2012</c:v>
                </c:pt>
                <c:pt idx="7">
                  <c:v>FY 2013 CR</c:v>
                </c:pt>
                <c:pt idx="8">
                  <c:v>FY 2014 Options</c:v>
                </c:pt>
              </c:strCache>
            </c:strRef>
          </c:cat>
          <c:val>
            <c:numRef>
              <c:f>Sheet2!#REF!</c:f>
              <c:numCache>
                <c:formatCode>General</c:formatCode>
                <c:ptCount val="1"/>
                <c:pt idx="0">
                  <c:v>1</c:v>
                </c:pt>
              </c:numCache>
            </c:numRef>
          </c:val>
          <c:smooth val="0"/>
        </c:ser>
        <c:ser>
          <c:idx val="3"/>
          <c:order val="3"/>
          <c:spPr>
            <a:ln w="34925">
              <a:solidFill>
                <a:srgbClr val="C00000"/>
              </a:solidFill>
            </a:ln>
          </c:spPr>
          <c:marker>
            <c:symbol val="none"/>
          </c:marker>
          <c:cat>
            <c:strRef>
              <c:f>'[Indian Affairs chart for FY14 analysis and IHS.xlsx]BIA trends'!$B$37:$J$37</c:f>
              <c:strCache>
                <c:ptCount val="9"/>
                <c:pt idx="0">
                  <c:v>FY 2006</c:v>
                </c:pt>
                <c:pt idx="1">
                  <c:v>FY 2007 O.P.</c:v>
                </c:pt>
                <c:pt idx="2">
                  <c:v>FY 2008</c:v>
                </c:pt>
                <c:pt idx="3">
                  <c:v>FY 2009</c:v>
                </c:pt>
                <c:pt idx="4">
                  <c:v>FY 2010</c:v>
                </c:pt>
                <c:pt idx="5">
                  <c:v>FY 2011 O.P.</c:v>
                </c:pt>
                <c:pt idx="6">
                  <c:v>FY 2012</c:v>
                </c:pt>
                <c:pt idx="7">
                  <c:v>FY 2013 CR</c:v>
                </c:pt>
                <c:pt idx="8">
                  <c:v>FY 2014 Options</c:v>
                </c:pt>
              </c:strCache>
            </c:strRef>
          </c:cat>
          <c:val>
            <c:numRef>
              <c:f>'[Indian Affairs chart for FY14 analysis and IHS.xlsx]BIA trends'!$B$40:$J$40</c:f>
              <c:numCache>
                <c:formatCode>_(* #,##0_);_(* \(#,##0\);_(* "-"??_);_(@_)</c:formatCode>
                <c:ptCount val="9"/>
                <c:pt idx="0">
                  <c:v>2274269</c:v>
                </c:pt>
                <c:pt idx="1">
                  <c:v>2250362.2368594883</c:v>
                </c:pt>
                <c:pt idx="2">
                  <c:v>2156632.9581814869</c:v>
                </c:pt>
                <c:pt idx="3">
                  <c:v>2229174.5635294113</c:v>
                </c:pt>
                <c:pt idx="4">
                  <c:v>2423906.2629464283</c:v>
                </c:pt>
                <c:pt idx="5">
                  <c:v>2321764.7951899087</c:v>
                </c:pt>
                <c:pt idx="6">
                  <c:v>2209410.3888982763</c:v>
                </c:pt>
                <c:pt idx="7">
                  <c:v>2044680.4354237427</c:v>
                </c:pt>
                <c:pt idx="8">
                  <c:v>2153226.5962586417</c:v>
                </c:pt>
              </c:numCache>
            </c:numRef>
          </c:val>
          <c:smooth val="0"/>
        </c:ser>
        <c:ser>
          <c:idx val="4"/>
          <c:order val="4"/>
          <c:spPr>
            <a:ln w="34925">
              <a:solidFill>
                <a:schemeClr val="accent1"/>
              </a:solidFill>
              <a:prstDash val="sysDash"/>
            </a:ln>
          </c:spPr>
          <c:marker>
            <c:symbol val="none"/>
          </c:marker>
          <c:cat>
            <c:strRef>
              <c:f>'[Indian Affairs chart for FY14 analysis and IHS.xlsx]BIA trends'!$B$37:$J$37</c:f>
              <c:strCache>
                <c:ptCount val="9"/>
                <c:pt idx="0">
                  <c:v>FY 2006</c:v>
                </c:pt>
                <c:pt idx="1">
                  <c:v>FY 2007 O.P.</c:v>
                </c:pt>
                <c:pt idx="2">
                  <c:v>FY 2008</c:v>
                </c:pt>
                <c:pt idx="3">
                  <c:v>FY 2009</c:v>
                </c:pt>
                <c:pt idx="4">
                  <c:v>FY 2010</c:v>
                </c:pt>
                <c:pt idx="5">
                  <c:v>FY 2011 O.P.</c:v>
                </c:pt>
                <c:pt idx="6">
                  <c:v>FY 2012</c:v>
                </c:pt>
                <c:pt idx="7">
                  <c:v>FY 2013 CR</c:v>
                </c:pt>
                <c:pt idx="8">
                  <c:v>FY 2014 Options</c:v>
                </c:pt>
              </c:strCache>
            </c:strRef>
          </c:cat>
          <c:val>
            <c:numRef>
              <c:f>'[Indian Affairs chart for FY14 analysis and IHS.xlsx]BIA trends'!$B$41:$J$41</c:f>
              <c:numCache>
                <c:formatCode>_(* #,##0_);_(* \(#,##0\);_(* "-"??_);_(@_)</c:formatCode>
                <c:ptCount val="9"/>
                <c:pt idx="0">
                  <c:v>2274269</c:v>
                </c:pt>
                <c:pt idx="1">
                  <c:v>2250362.2368594883</c:v>
                </c:pt>
                <c:pt idx="2">
                  <c:v>2156632.9581814869</c:v>
                </c:pt>
                <c:pt idx="3">
                  <c:v>2229174.5635294113</c:v>
                </c:pt>
                <c:pt idx="4">
                  <c:v>2423906.2629464283</c:v>
                </c:pt>
                <c:pt idx="5">
                  <c:v>2321764.7951899087</c:v>
                </c:pt>
                <c:pt idx="6">
                  <c:v>2209410.3888982763</c:v>
                </c:pt>
                <c:pt idx="7">
                  <c:v>2044680.4354237427</c:v>
                </c:pt>
                <c:pt idx="8">
                  <c:v>1971875.7433102885</c:v>
                </c:pt>
              </c:numCache>
            </c:numRef>
          </c:val>
          <c:smooth val="0"/>
        </c:ser>
        <c:dLbls>
          <c:showLegendKey val="0"/>
          <c:showVal val="0"/>
          <c:showCatName val="0"/>
          <c:showSerName val="0"/>
          <c:showPercent val="0"/>
          <c:showBubbleSize val="0"/>
        </c:dLbls>
        <c:marker val="1"/>
        <c:smooth val="0"/>
        <c:axId val="42187392"/>
        <c:axId val="42189184"/>
      </c:lineChart>
      <c:catAx>
        <c:axId val="42187392"/>
        <c:scaling>
          <c:orientation val="minMax"/>
        </c:scaling>
        <c:delete val="0"/>
        <c:axPos val="b"/>
        <c:majorTickMark val="out"/>
        <c:minorTickMark val="none"/>
        <c:tickLblPos val="nextTo"/>
        <c:txPr>
          <a:bodyPr/>
          <a:lstStyle/>
          <a:p>
            <a:pPr>
              <a:defRPr sz="1200" b="1"/>
            </a:pPr>
            <a:endParaRPr lang="en-US"/>
          </a:p>
        </c:txPr>
        <c:crossAx val="42189184"/>
        <c:crosses val="autoZero"/>
        <c:auto val="1"/>
        <c:lblAlgn val="ctr"/>
        <c:lblOffset val="100"/>
        <c:noMultiLvlLbl val="0"/>
      </c:catAx>
      <c:valAx>
        <c:axId val="42189184"/>
        <c:scaling>
          <c:orientation val="minMax"/>
          <c:min val="1700000"/>
        </c:scaling>
        <c:delete val="0"/>
        <c:axPos val="l"/>
        <c:title>
          <c:tx>
            <c:rich>
              <a:bodyPr rot="-5400000" vert="horz"/>
              <a:lstStyle/>
              <a:p>
                <a:pPr>
                  <a:defRPr/>
                </a:pPr>
                <a:r>
                  <a:rPr lang="en-US"/>
                  <a:t>In 1,000s of Dollars</a:t>
                </a:r>
              </a:p>
            </c:rich>
          </c:tx>
          <c:layout>
            <c:manualLayout>
              <c:xMode val="edge"/>
              <c:yMode val="edge"/>
              <c:x val="2.0958537238070143E-2"/>
              <c:y val="0.34132744770540047"/>
            </c:manualLayout>
          </c:layout>
          <c:overlay val="0"/>
        </c:title>
        <c:numFmt formatCode="_(* #,##0_);_(* \(#,##0\);_(* &quot;-&quot;??_);_(@_)" sourceLinked="1"/>
        <c:majorTickMark val="out"/>
        <c:minorTickMark val="none"/>
        <c:tickLblPos val="nextTo"/>
        <c:txPr>
          <a:bodyPr/>
          <a:lstStyle/>
          <a:p>
            <a:pPr>
              <a:defRPr sz="1050"/>
            </a:pPr>
            <a:endParaRPr lang="en-US"/>
          </a:p>
        </c:txPr>
        <c:crossAx val="42187392"/>
        <c:crosses val="autoZero"/>
        <c:crossBetween val="between"/>
      </c:valAx>
      <c:spPr>
        <a:ln>
          <a:noFill/>
        </a:ln>
      </c:spPr>
    </c:plotArea>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pieChart>
        <c:varyColors val="1"/>
        <c:ser>
          <c:idx val="0"/>
          <c:order val="0"/>
          <c:dLbls>
            <c:dLbl>
              <c:idx val="0"/>
              <c:layout>
                <c:manualLayout>
                  <c:x val="-0.22993022004264457"/>
                  <c:y val="-0.20607211352212237"/>
                </c:manualLayout>
              </c:layout>
              <c:tx>
                <c:rich>
                  <a:bodyPr/>
                  <a:lstStyle/>
                  <a:p>
                    <a:r>
                      <a:rPr lang="en-US" smtClean="0"/>
                      <a:t>News paper</a:t>
                    </a:r>
                    <a:r>
                      <a:rPr lang="en-US"/>
                      <a:t>
71%</a:t>
                    </a:r>
                  </a:p>
                </c:rich>
              </c:tx>
              <c:showLegendKey val="0"/>
              <c:showVal val="0"/>
              <c:showCatName val="1"/>
              <c:showSerName val="0"/>
              <c:showPercent val="1"/>
              <c:showBubbleSize val="0"/>
            </c:dLbl>
            <c:txPr>
              <a:bodyPr/>
              <a:lstStyle/>
              <a:p>
                <a:pPr>
                  <a:defRPr sz="1400"/>
                </a:pPr>
                <a:endParaRPr lang="en-US"/>
              </a:p>
            </c:txPr>
            <c:showLegendKey val="0"/>
            <c:showVal val="0"/>
            <c:showCatName val="1"/>
            <c:showSerName val="0"/>
            <c:showPercent val="1"/>
            <c:showBubbleSize val="0"/>
            <c:showLeaderLines val="1"/>
          </c:dLbls>
          <c:cat>
            <c:strRef>
              <c:f>analysis!$A$6:$C$6</c:f>
              <c:strCache>
                <c:ptCount val="3"/>
                <c:pt idx="0">
                  <c:v>Newspaper</c:v>
                </c:pt>
                <c:pt idx="1">
                  <c:v>Public radio</c:v>
                </c:pt>
                <c:pt idx="2">
                  <c:v>Blog</c:v>
                </c:pt>
              </c:strCache>
            </c:strRef>
          </c:cat>
          <c:val>
            <c:numRef>
              <c:f>analysis!$A$7:$C$7</c:f>
              <c:numCache>
                <c:formatCode>General</c:formatCode>
                <c:ptCount val="3"/>
                <c:pt idx="0">
                  <c:v>27</c:v>
                </c:pt>
                <c:pt idx="1">
                  <c:v>5</c:v>
                </c:pt>
                <c:pt idx="2">
                  <c:v>6</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accent2"/>
            </a:solidFill>
          </c:spPr>
          <c:invertIfNegative val="0"/>
          <c:dLbls>
            <c:showLegendKey val="0"/>
            <c:showVal val="1"/>
            <c:showCatName val="0"/>
            <c:showSerName val="0"/>
            <c:showPercent val="0"/>
            <c:showBubbleSize val="0"/>
            <c:showLeaderLines val="0"/>
          </c:dLbls>
          <c:cat>
            <c:strRef>
              <c:f>analysis!$H$92:$H$106</c:f>
              <c:strCache>
                <c:ptCount val="15"/>
                <c:pt idx="0">
                  <c:v>AZ</c:v>
                </c:pt>
                <c:pt idx="1">
                  <c:v>MN</c:v>
                </c:pt>
                <c:pt idx="2">
                  <c:v>SD</c:v>
                </c:pt>
                <c:pt idx="3">
                  <c:v>MT</c:v>
                </c:pt>
                <c:pt idx="4">
                  <c:v>NM</c:v>
                </c:pt>
                <c:pt idx="5">
                  <c:v>OR</c:v>
                </c:pt>
                <c:pt idx="6">
                  <c:v>ND</c:v>
                </c:pt>
                <c:pt idx="7">
                  <c:v>WA</c:v>
                </c:pt>
                <c:pt idx="8">
                  <c:v>WY</c:v>
                </c:pt>
                <c:pt idx="9">
                  <c:v>UT</c:v>
                </c:pt>
                <c:pt idx="10">
                  <c:v>OK</c:v>
                </c:pt>
                <c:pt idx="11">
                  <c:v>ID</c:v>
                </c:pt>
                <c:pt idx="12">
                  <c:v>AK</c:v>
                </c:pt>
                <c:pt idx="13">
                  <c:v>MI</c:v>
                </c:pt>
                <c:pt idx="14">
                  <c:v>SC</c:v>
                </c:pt>
              </c:strCache>
            </c:strRef>
          </c:cat>
          <c:val>
            <c:numRef>
              <c:f>analysis!$I$92:$I$106</c:f>
              <c:numCache>
                <c:formatCode>General</c:formatCode>
                <c:ptCount val="15"/>
                <c:pt idx="0">
                  <c:v>9</c:v>
                </c:pt>
                <c:pt idx="1">
                  <c:v>8</c:v>
                </c:pt>
                <c:pt idx="2">
                  <c:v>7</c:v>
                </c:pt>
                <c:pt idx="3">
                  <c:v>5</c:v>
                </c:pt>
                <c:pt idx="4">
                  <c:v>4</c:v>
                </c:pt>
                <c:pt idx="5">
                  <c:v>4</c:v>
                </c:pt>
                <c:pt idx="6">
                  <c:v>4</c:v>
                </c:pt>
                <c:pt idx="7">
                  <c:v>4</c:v>
                </c:pt>
                <c:pt idx="8">
                  <c:v>3</c:v>
                </c:pt>
                <c:pt idx="9">
                  <c:v>2</c:v>
                </c:pt>
                <c:pt idx="10">
                  <c:v>2</c:v>
                </c:pt>
                <c:pt idx="11">
                  <c:v>2</c:v>
                </c:pt>
                <c:pt idx="12">
                  <c:v>1</c:v>
                </c:pt>
                <c:pt idx="13">
                  <c:v>1</c:v>
                </c:pt>
                <c:pt idx="14">
                  <c:v>1</c:v>
                </c:pt>
              </c:numCache>
            </c:numRef>
          </c:val>
        </c:ser>
        <c:dLbls>
          <c:showLegendKey val="0"/>
          <c:showVal val="0"/>
          <c:showCatName val="0"/>
          <c:showSerName val="0"/>
          <c:showPercent val="0"/>
          <c:showBubbleSize val="0"/>
        </c:dLbls>
        <c:gapWidth val="150"/>
        <c:axId val="42663296"/>
        <c:axId val="45417600"/>
      </c:barChart>
      <c:catAx>
        <c:axId val="42663296"/>
        <c:scaling>
          <c:orientation val="minMax"/>
        </c:scaling>
        <c:delete val="0"/>
        <c:axPos val="b"/>
        <c:majorTickMark val="out"/>
        <c:minorTickMark val="none"/>
        <c:tickLblPos val="nextTo"/>
        <c:crossAx val="45417600"/>
        <c:crosses val="autoZero"/>
        <c:auto val="1"/>
        <c:lblAlgn val="ctr"/>
        <c:lblOffset val="100"/>
        <c:noMultiLvlLbl val="0"/>
      </c:catAx>
      <c:valAx>
        <c:axId val="45417600"/>
        <c:scaling>
          <c:orientation val="minMax"/>
        </c:scaling>
        <c:delete val="1"/>
        <c:axPos val="l"/>
        <c:numFmt formatCode="General" sourceLinked="1"/>
        <c:majorTickMark val="out"/>
        <c:minorTickMark val="none"/>
        <c:tickLblPos val="nextTo"/>
        <c:crossAx val="42663296"/>
        <c:crosses val="autoZero"/>
        <c:crossBetween val="between"/>
      </c:valAx>
      <c:spPr>
        <a:ln>
          <a:noFill/>
        </a:ln>
      </c:spPr>
    </c:plotArea>
    <c:plotVisOnly val="1"/>
    <c:dispBlanksAs val="gap"/>
    <c:showDLblsOverMax val="0"/>
  </c:chart>
  <c:spPr>
    <a:ln>
      <a:noFill/>
    </a:ln>
  </c:spPr>
  <c:txPr>
    <a:bodyPr/>
    <a:lstStyle/>
    <a:p>
      <a:pPr>
        <a:defRPr sz="14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486237459108926"/>
          <c:y val="2.0362357409478893E-2"/>
          <c:w val="0.76635592714123146"/>
          <c:h val="0.95253834993645914"/>
        </c:manualLayout>
      </c:layout>
      <c:barChart>
        <c:barDir val="bar"/>
        <c:grouping val="clustered"/>
        <c:varyColors val="0"/>
        <c:ser>
          <c:idx val="0"/>
          <c:order val="0"/>
          <c:invertIfNegative val="0"/>
          <c:dPt>
            <c:idx val="5"/>
            <c:invertIfNegative val="0"/>
            <c:bubble3D val="0"/>
            <c:spPr>
              <a:solidFill>
                <a:schemeClr val="accent2">
                  <a:lumMod val="50000"/>
                </a:schemeClr>
              </a:solidFill>
            </c:spPr>
          </c:dPt>
          <c:dPt>
            <c:idx val="6"/>
            <c:invertIfNegative val="0"/>
            <c:bubble3D val="0"/>
            <c:spPr>
              <a:solidFill>
                <a:schemeClr val="accent2">
                  <a:lumMod val="50000"/>
                </a:schemeClr>
              </a:solidFill>
            </c:spPr>
          </c:dPt>
          <c:dPt>
            <c:idx val="7"/>
            <c:invertIfNegative val="0"/>
            <c:bubble3D val="0"/>
            <c:spPr>
              <a:solidFill>
                <a:schemeClr val="bg1">
                  <a:lumMod val="65000"/>
                </a:schemeClr>
              </a:solidFill>
            </c:spPr>
          </c:dPt>
          <c:dPt>
            <c:idx val="8"/>
            <c:invertIfNegative val="0"/>
            <c:bubble3D val="0"/>
            <c:spPr>
              <a:solidFill>
                <a:schemeClr val="bg1">
                  <a:lumMod val="65000"/>
                </a:schemeClr>
              </a:solidFill>
            </c:spPr>
          </c:dPt>
          <c:dPt>
            <c:idx val="9"/>
            <c:invertIfNegative val="0"/>
            <c:bubble3D val="0"/>
            <c:spPr>
              <a:solidFill>
                <a:schemeClr val="bg1">
                  <a:lumMod val="65000"/>
                </a:schemeClr>
              </a:solidFill>
            </c:spPr>
          </c:dPt>
          <c:dPt>
            <c:idx val="10"/>
            <c:invertIfNegative val="0"/>
            <c:bubble3D val="0"/>
            <c:spPr>
              <a:solidFill>
                <a:schemeClr val="bg1">
                  <a:lumMod val="65000"/>
                </a:schemeClr>
              </a:solidFill>
            </c:spPr>
          </c:dPt>
          <c:dPt>
            <c:idx val="11"/>
            <c:invertIfNegative val="0"/>
            <c:bubble3D val="0"/>
            <c:spPr>
              <a:solidFill>
                <a:schemeClr val="bg1">
                  <a:lumMod val="65000"/>
                </a:schemeClr>
              </a:solidFill>
            </c:spPr>
          </c:dPt>
          <c:dLbls>
            <c:txPr>
              <a:bodyPr/>
              <a:lstStyle/>
              <a:p>
                <a:pPr>
                  <a:defRPr sz="1100"/>
                </a:pPr>
                <a:endParaRPr lang="en-US"/>
              </a:p>
            </c:txPr>
            <c:showLegendKey val="0"/>
            <c:showVal val="1"/>
            <c:showCatName val="0"/>
            <c:showSerName val="0"/>
            <c:showPercent val="0"/>
            <c:showBubbleSize val="0"/>
            <c:showLeaderLines val="0"/>
          </c:dLbls>
          <c:cat>
            <c:multiLvlStrRef>
              <c:f>analysis!$F$6:$S$7</c:f>
              <c:multiLvlStrCache>
                <c:ptCount val="14"/>
                <c:lvl>
                  <c:pt idx="0">
                    <c:v>Impact Aid/Title</c:v>
                  </c:pt>
                  <c:pt idx="1">
                    <c:v>Head Start</c:v>
                  </c:pt>
                  <c:pt idx="2">
                    <c:v>Tribal Colleges</c:v>
                  </c:pt>
                  <c:pt idx="3">
                    <c:v>BIE</c:v>
                  </c:pt>
                  <c:pt idx="4">
                    <c:v>scholarships</c:v>
                  </c:pt>
                  <c:pt idx="5">
                    <c:v>IHS</c:v>
                  </c:pt>
                  <c:pt idx="6">
                    <c:v>Behav/Mental</c:v>
                  </c:pt>
                  <c:pt idx="7">
                    <c:v>Public safety</c:v>
                  </c:pt>
                  <c:pt idx="8">
                    <c:v>BIA</c:v>
                  </c:pt>
                  <c:pt idx="9">
                    <c:v>Social services</c:v>
                  </c:pt>
                  <c:pt idx="10">
                    <c:v>Natural res</c:v>
                  </c:pt>
                  <c:pt idx="11">
                    <c:v>child welfare</c:v>
                  </c:pt>
                  <c:pt idx="12">
                    <c:v>Housing</c:v>
                  </c:pt>
                  <c:pt idx="13">
                    <c:v>Infrastructure</c:v>
                  </c:pt>
                </c:lvl>
                <c:lvl>
                  <c:pt idx="0">
                    <c:v>Education</c:v>
                  </c:pt>
                  <c:pt idx="5">
                    <c:v>Health</c:v>
                  </c:pt>
                  <c:pt idx="7">
                    <c:v>BIA/Governmental Services</c:v>
                  </c:pt>
                  <c:pt idx="12">
                    <c:v>Infrastr</c:v>
                  </c:pt>
                </c:lvl>
              </c:multiLvlStrCache>
            </c:multiLvlStrRef>
          </c:cat>
          <c:val>
            <c:numRef>
              <c:f>analysis!$F$8:$S$8</c:f>
              <c:numCache>
                <c:formatCode>General</c:formatCode>
                <c:ptCount val="14"/>
                <c:pt idx="0">
                  <c:v>18</c:v>
                </c:pt>
                <c:pt idx="1">
                  <c:v>10</c:v>
                </c:pt>
                <c:pt idx="2">
                  <c:v>5</c:v>
                </c:pt>
                <c:pt idx="3">
                  <c:v>2</c:v>
                </c:pt>
                <c:pt idx="4">
                  <c:v>1</c:v>
                </c:pt>
                <c:pt idx="5">
                  <c:v>15</c:v>
                </c:pt>
                <c:pt idx="6">
                  <c:v>5</c:v>
                </c:pt>
                <c:pt idx="7">
                  <c:v>7</c:v>
                </c:pt>
                <c:pt idx="8">
                  <c:v>5</c:v>
                </c:pt>
                <c:pt idx="9">
                  <c:v>4</c:v>
                </c:pt>
                <c:pt idx="10">
                  <c:v>2</c:v>
                </c:pt>
                <c:pt idx="11">
                  <c:v>1</c:v>
                </c:pt>
                <c:pt idx="12">
                  <c:v>4</c:v>
                </c:pt>
                <c:pt idx="13">
                  <c:v>2</c:v>
                </c:pt>
              </c:numCache>
            </c:numRef>
          </c:val>
        </c:ser>
        <c:dLbls>
          <c:showLegendKey val="0"/>
          <c:showVal val="0"/>
          <c:showCatName val="0"/>
          <c:showSerName val="0"/>
          <c:showPercent val="0"/>
          <c:showBubbleSize val="0"/>
        </c:dLbls>
        <c:gapWidth val="150"/>
        <c:axId val="74050560"/>
        <c:axId val="74052352"/>
      </c:barChart>
      <c:catAx>
        <c:axId val="74050560"/>
        <c:scaling>
          <c:orientation val="maxMin"/>
        </c:scaling>
        <c:delete val="0"/>
        <c:axPos val="l"/>
        <c:majorTickMark val="out"/>
        <c:minorTickMark val="none"/>
        <c:tickLblPos val="nextTo"/>
        <c:txPr>
          <a:bodyPr/>
          <a:lstStyle/>
          <a:p>
            <a:pPr>
              <a:defRPr sz="1400"/>
            </a:pPr>
            <a:endParaRPr lang="en-US"/>
          </a:p>
        </c:txPr>
        <c:crossAx val="74052352"/>
        <c:crosses val="autoZero"/>
        <c:auto val="1"/>
        <c:lblAlgn val="ctr"/>
        <c:lblOffset val="100"/>
        <c:noMultiLvlLbl val="0"/>
      </c:catAx>
      <c:valAx>
        <c:axId val="74052352"/>
        <c:scaling>
          <c:orientation val="minMax"/>
        </c:scaling>
        <c:delete val="1"/>
        <c:axPos val="t"/>
        <c:numFmt formatCode="General" sourceLinked="1"/>
        <c:majorTickMark val="out"/>
        <c:minorTickMark val="none"/>
        <c:tickLblPos val="nextTo"/>
        <c:crossAx val="74050560"/>
        <c:crosses val="autoZero"/>
        <c:crossBetween val="between"/>
      </c:valAx>
    </c:plotArea>
    <c:plotVisOnly val="1"/>
    <c:dispBlanksAs val="gap"/>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analysis!$AD$2:$AH$2</c:f>
              <c:strCache>
                <c:ptCount val="5"/>
                <c:pt idx="0">
                  <c:v>Detailed budget data</c:v>
                </c:pt>
                <c:pt idx="1">
                  <c:v>Disproportionate federal revenue</c:v>
                </c:pt>
                <c:pt idx="2">
                  <c:v>General Disparities</c:v>
                </c:pt>
                <c:pt idx="3">
                  <c:v>Trust/Treaty Promises</c:v>
                </c:pt>
                <c:pt idx="4">
                  <c:v>Exempting tribal programs</c:v>
                </c:pt>
              </c:strCache>
            </c:strRef>
          </c:cat>
          <c:val>
            <c:numRef>
              <c:f>analysis!$AD$3:$AH$3</c:f>
              <c:numCache>
                <c:formatCode>General</c:formatCode>
                <c:ptCount val="5"/>
                <c:pt idx="0">
                  <c:v>20</c:v>
                </c:pt>
                <c:pt idx="1">
                  <c:v>16</c:v>
                </c:pt>
                <c:pt idx="2">
                  <c:v>14</c:v>
                </c:pt>
                <c:pt idx="3">
                  <c:v>12</c:v>
                </c:pt>
                <c:pt idx="4">
                  <c:v>7</c:v>
                </c:pt>
              </c:numCache>
            </c:numRef>
          </c:val>
        </c:ser>
        <c:dLbls>
          <c:showLegendKey val="0"/>
          <c:showVal val="0"/>
          <c:showCatName val="0"/>
          <c:showSerName val="0"/>
          <c:showPercent val="0"/>
          <c:showBubbleSize val="0"/>
        </c:dLbls>
        <c:gapWidth val="150"/>
        <c:axId val="101400576"/>
        <c:axId val="101402112"/>
      </c:barChart>
      <c:catAx>
        <c:axId val="101400576"/>
        <c:scaling>
          <c:orientation val="maxMin"/>
        </c:scaling>
        <c:delete val="0"/>
        <c:axPos val="l"/>
        <c:majorTickMark val="out"/>
        <c:minorTickMark val="none"/>
        <c:tickLblPos val="nextTo"/>
        <c:txPr>
          <a:bodyPr/>
          <a:lstStyle/>
          <a:p>
            <a:pPr>
              <a:defRPr sz="1400" b="0"/>
            </a:pPr>
            <a:endParaRPr lang="en-US"/>
          </a:p>
        </c:txPr>
        <c:crossAx val="101402112"/>
        <c:crosses val="autoZero"/>
        <c:auto val="1"/>
        <c:lblAlgn val="ctr"/>
        <c:lblOffset val="100"/>
        <c:noMultiLvlLbl val="0"/>
      </c:catAx>
      <c:valAx>
        <c:axId val="101402112"/>
        <c:scaling>
          <c:orientation val="minMax"/>
        </c:scaling>
        <c:delete val="1"/>
        <c:axPos val="t"/>
        <c:numFmt formatCode="General" sourceLinked="1"/>
        <c:majorTickMark val="out"/>
        <c:minorTickMark val="none"/>
        <c:tickLblPos val="nextTo"/>
        <c:crossAx val="101400576"/>
        <c:crosses val="autoZero"/>
        <c:crossBetween val="between"/>
      </c:valAx>
    </c:plotArea>
    <c:plotVisOnly val="1"/>
    <c:dispBlanksAs val="gap"/>
    <c:showDLblsOverMax val="0"/>
  </c:chart>
  <c:spPr>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693968044065442"/>
          <c:y val="3.15694247235489E-2"/>
          <c:w val="0.51482499653417702"/>
          <c:h val="0.93670732756766062"/>
        </c:manualLayout>
      </c:layout>
      <c:barChart>
        <c:barDir val="bar"/>
        <c:grouping val="clustered"/>
        <c:varyColors val="0"/>
        <c:ser>
          <c:idx val="0"/>
          <c:order val="0"/>
          <c:spPr>
            <a:solidFill>
              <a:schemeClr val="accent2"/>
            </a:solidFill>
          </c:spPr>
          <c:invertIfNegative val="0"/>
          <c:dLbls>
            <c:txPr>
              <a:bodyPr/>
              <a:lstStyle/>
              <a:p>
                <a:pPr>
                  <a:defRPr sz="1200"/>
                </a:pPr>
                <a:endParaRPr lang="en-US"/>
              </a:p>
            </c:txPr>
            <c:showLegendKey val="0"/>
            <c:showVal val="1"/>
            <c:showCatName val="0"/>
            <c:showSerName val="0"/>
            <c:showPercent val="0"/>
            <c:showBubbleSize val="0"/>
            <c:showLeaderLines val="0"/>
          </c:dLbls>
          <c:cat>
            <c:strRef>
              <c:f>analysis!$T$7:$AC$7</c:f>
              <c:strCache>
                <c:ptCount val="10"/>
                <c:pt idx="0">
                  <c:v>Layoffs</c:v>
                </c:pt>
                <c:pt idx="1">
                  <c:v>Cutting days/courses</c:v>
                </c:pt>
                <c:pt idx="2">
                  <c:v>Stopped hiring</c:v>
                </c:pt>
                <c:pt idx="3">
                  <c:v>Delay Maintenance</c:v>
                </c:pt>
                <c:pt idx="4">
                  <c:v>Cut Prof Dev or Ex Cur. Activities</c:v>
                </c:pt>
                <c:pt idx="5">
                  <c:v>Pay cuts/furloughs</c:v>
                </c:pt>
                <c:pt idx="6">
                  <c:v>Delayed purchases</c:v>
                </c:pt>
                <c:pt idx="7">
                  <c:v>Used reserves</c:v>
                </c:pt>
                <c:pt idx="8">
                  <c:v>Closures/ consolidate</c:v>
                </c:pt>
                <c:pt idx="9">
                  <c:v>Raised deductibles on insurance</c:v>
                </c:pt>
              </c:strCache>
            </c:strRef>
          </c:cat>
          <c:val>
            <c:numRef>
              <c:f>analysis!$T$8:$AC$8</c:f>
              <c:numCache>
                <c:formatCode>General</c:formatCode>
                <c:ptCount val="10"/>
                <c:pt idx="0">
                  <c:v>11</c:v>
                </c:pt>
                <c:pt idx="1">
                  <c:v>9</c:v>
                </c:pt>
                <c:pt idx="2">
                  <c:v>7</c:v>
                </c:pt>
                <c:pt idx="3">
                  <c:v>7</c:v>
                </c:pt>
                <c:pt idx="4">
                  <c:v>6</c:v>
                </c:pt>
                <c:pt idx="5">
                  <c:v>5</c:v>
                </c:pt>
                <c:pt idx="6">
                  <c:v>5</c:v>
                </c:pt>
                <c:pt idx="7">
                  <c:v>4</c:v>
                </c:pt>
                <c:pt idx="8">
                  <c:v>4</c:v>
                </c:pt>
                <c:pt idx="9">
                  <c:v>3</c:v>
                </c:pt>
              </c:numCache>
            </c:numRef>
          </c:val>
        </c:ser>
        <c:dLbls>
          <c:showLegendKey val="0"/>
          <c:showVal val="0"/>
          <c:showCatName val="0"/>
          <c:showSerName val="0"/>
          <c:showPercent val="0"/>
          <c:showBubbleSize val="0"/>
        </c:dLbls>
        <c:gapWidth val="150"/>
        <c:axId val="101433344"/>
        <c:axId val="101434880"/>
      </c:barChart>
      <c:catAx>
        <c:axId val="101433344"/>
        <c:scaling>
          <c:orientation val="maxMin"/>
        </c:scaling>
        <c:delete val="0"/>
        <c:axPos val="l"/>
        <c:majorTickMark val="out"/>
        <c:minorTickMark val="none"/>
        <c:tickLblPos val="nextTo"/>
        <c:txPr>
          <a:bodyPr/>
          <a:lstStyle/>
          <a:p>
            <a:pPr>
              <a:defRPr sz="1600"/>
            </a:pPr>
            <a:endParaRPr lang="en-US"/>
          </a:p>
        </c:txPr>
        <c:crossAx val="101434880"/>
        <c:crosses val="autoZero"/>
        <c:auto val="1"/>
        <c:lblAlgn val="ctr"/>
        <c:lblOffset val="100"/>
        <c:noMultiLvlLbl val="0"/>
      </c:catAx>
      <c:valAx>
        <c:axId val="101434880"/>
        <c:scaling>
          <c:orientation val="minMax"/>
        </c:scaling>
        <c:delete val="1"/>
        <c:axPos val="t"/>
        <c:numFmt formatCode="General" sourceLinked="1"/>
        <c:majorTickMark val="out"/>
        <c:minorTickMark val="none"/>
        <c:tickLblPos val="nextTo"/>
        <c:crossAx val="101433344"/>
        <c:crosses val="autoZero"/>
        <c:crossBetween val="between"/>
      </c:valAx>
    </c:plotArea>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50F770-92A1-4CA1-8114-6D29D2B2EFDC}" type="datetimeFigureOut">
              <a:rPr lang="en-US" smtClean="0"/>
              <a:pPr/>
              <a:t>9/5/2013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EB33ED-831D-48C5-A6E7-173D6807F1F8}" type="slidenum">
              <a:rPr lang="en-US" smtClean="0"/>
              <a:pPr/>
              <a:t>‹#›</a:t>
            </a:fld>
            <a:endParaRPr lang="en-US"/>
          </a:p>
        </p:txBody>
      </p:sp>
    </p:spTree>
    <p:extLst>
      <p:ext uri="{BB962C8B-B14F-4D97-AF65-F5344CB8AC3E}">
        <p14:creationId xmlns:p14="http://schemas.microsoft.com/office/powerpoint/2010/main" val="88147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baseline="0" dirty="0" smtClean="0"/>
              <a:t>Welcome to all of the tribal leaders, officials, and advocates who are taking time to hear about our efforts to ensure the trust and treaty promises to Indian Country are protected in this touch fiscal environment. We are joined by the National Indian Health Board, the National Indian Education Association, and the Cherokee Nation on this webinar. Many of you are experts on federal budget issues I’m sure, but we want to make sure we continue working together with similar messages.</a:t>
            </a:r>
          </a:p>
        </p:txBody>
      </p:sp>
      <p:sp>
        <p:nvSpPr>
          <p:cNvPr id="153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fld id="{32E53ACB-6644-4EC9-A780-2834724BEE23}" type="slidenum">
              <a:rPr lang="en-US" smtClean="0">
                <a:solidFill>
                  <a:prstClr val="black"/>
                </a:solidFill>
              </a:rPr>
              <a:pPr>
                <a:defRPr/>
              </a:pPr>
              <a:t>1</a:t>
            </a:fld>
            <a:endParaRPr lang="en-US" smtClean="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Accounting for inflation, the Senate level is 11% below FY10still.</a:t>
            </a:r>
            <a:r>
              <a:rPr lang="en-US" sz="1200" b="0" i="0" u="none" strike="noStrike" kern="1200" baseline="0" dirty="0" smtClean="0">
                <a:solidFill>
                  <a:schemeClr val="tx1"/>
                </a:solidFill>
                <a:effectLst/>
                <a:latin typeface="+mn-lt"/>
                <a:ea typeface="+mn-ea"/>
                <a:cs typeface="+mn-cs"/>
              </a:rPr>
              <a:t>  In fact, it’s lower than the FY06 level.  It’s takes us back 6 years. And of course the House is much worse – the two issues being inflation and not addressing the sequester. That drops critical tribal governmental services to 19% below the FY10 level. And lower than anytime in the last 8 years. The projections don’t improve unless we can take the pressure off.</a:t>
            </a:r>
            <a:endParaRPr lang="en-US" sz="1200" b="0" i="0" u="none" strike="noStrike" kern="1200" dirty="0" smtClean="0">
              <a:solidFill>
                <a:schemeClr val="tx1"/>
              </a:solidFill>
              <a:effectLst/>
              <a:latin typeface="+mn-lt"/>
              <a:ea typeface="+mn-ea"/>
              <a:cs typeface="+mn-cs"/>
            </a:endParaRPr>
          </a:p>
          <a:p>
            <a:endParaRPr lang="en-US" sz="1200" b="1"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FY14-FY10</a:t>
            </a:r>
            <a:r>
              <a:rPr lang="en-US" dirty="0" smtClean="0">
                <a:effectLst/>
              </a:rPr>
              <a:t> </a:t>
            </a:r>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PB,</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-2.8%</a:t>
            </a:r>
            <a:r>
              <a:rPr lang="en-US" dirty="0" smtClean="0">
                <a:effectLst/>
              </a:rPr>
              <a:t> </a:t>
            </a:r>
          </a:p>
          <a:p>
            <a:r>
              <a:rPr lang="en-US" sz="1200" b="0" i="0" u="none" strike="noStrike" kern="1200" dirty="0" smtClean="0">
                <a:solidFill>
                  <a:schemeClr val="tx1"/>
                </a:solidFill>
                <a:effectLst/>
                <a:latin typeface="+mn-lt"/>
                <a:ea typeface="+mn-ea"/>
                <a:cs typeface="+mn-cs"/>
              </a:rPr>
              <a:t>House, -11.8%</a:t>
            </a:r>
            <a:r>
              <a:rPr lang="en-US" dirty="0" smtClean="0">
                <a:effectLst/>
              </a:rPr>
              <a:t> </a:t>
            </a:r>
          </a:p>
          <a:p>
            <a:r>
              <a:rPr lang="en-US" sz="1200" b="0" i="0" u="none" strike="noStrike" kern="1200" dirty="0" smtClean="0">
                <a:solidFill>
                  <a:schemeClr val="tx1"/>
                </a:solidFill>
                <a:effectLst/>
                <a:latin typeface="+mn-lt"/>
                <a:ea typeface="+mn-ea"/>
                <a:cs typeface="+mn-cs"/>
              </a:rPr>
              <a:t>Senate, -3.0%</a:t>
            </a:r>
            <a:r>
              <a:rPr lang="en-US" dirty="0" smtClean="0">
                <a:effectLst/>
              </a:rPr>
              <a:t> </a:t>
            </a:r>
          </a:p>
          <a:p>
            <a:endParaRPr lang="en-US" sz="1200" b="1"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FY14-FY10</a:t>
            </a:r>
            <a:r>
              <a:rPr lang="en-US" dirty="0" smtClean="0">
                <a:effectLst/>
              </a:rPr>
              <a:t> </a:t>
            </a:r>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Inflation adjusted</a:t>
            </a:r>
          </a:p>
          <a:p>
            <a:r>
              <a:rPr lang="en-US" sz="1200" b="0" i="0" u="none" strike="noStrike" kern="1200" dirty="0" smtClean="0">
                <a:solidFill>
                  <a:schemeClr val="tx1"/>
                </a:solidFill>
                <a:effectLst/>
                <a:latin typeface="+mn-lt"/>
                <a:ea typeface="+mn-ea"/>
                <a:cs typeface="+mn-cs"/>
              </a:rPr>
              <a:t>PB,       -11.2%</a:t>
            </a:r>
            <a:r>
              <a:rPr lang="en-US" dirty="0" smtClean="0">
                <a:effectLst/>
              </a:rPr>
              <a:t> </a:t>
            </a:r>
          </a:p>
          <a:p>
            <a:r>
              <a:rPr lang="en-US" sz="1200" b="0" i="0" u="none" strike="noStrike" kern="1200" dirty="0" smtClean="0">
                <a:solidFill>
                  <a:schemeClr val="tx1"/>
                </a:solidFill>
                <a:effectLst/>
                <a:latin typeface="+mn-lt"/>
                <a:ea typeface="+mn-ea"/>
                <a:cs typeface="+mn-cs"/>
              </a:rPr>
              <a:t>House,  -18.6%</a:t>
            </a:r>
            <a:r>
              <a:rPr lang="en-US" dirty="0" smtClean="0">
                <a:effectLst/>
              </a:rPr>
              <a:t> </a:t>
            </a:r>
          </a:p>
          <a:p>
            <a:r>
              <a:rPr lang="en-US" sz="1200" b="0" i="0" u="none" strike="noStrike" kern="1200" dirty="0" smtClean="0">
                <a:solidFill>
                  <a:schemeClr val="tx1"/>
                </a:solidFill>
                <a:effectLst/>
                <a:latin typeface="+mn-lt"/>
                <a:ea typeface="+mn-ea"/>
                <a:cs typeface="+mn-cs"/>
              </a:rPr>
              <a:t>Senate, -11.4%</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F2BE644F-6742-4450-9034-22CDA9AB04A4}" type="slidenum">
              <a:rPr lang="en-US" smtClean="0"/>
              <a:t>10</a:t>
            </a:fld>
            <a:endParaRPr lang="en-US"/>
          </a:p>
        </p:txBody>
      </p:sp>
    </p:spTree>
    <p:extLst>
      <p:ext uri="{BB962C8B-B14F-4D97-AF65-F5344CB8AC3E}">
        <p14:creationId xmlns:p14="http://schemas.microsoft.com/office/powerpoint/2010/main" val="2833689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EB33ED-831D-48C5-A6E7-173D6807F1F8}" type="slidenum">
              <a:rPr lang="en-US" smtClean="0"/>
              <a:pPr/>
              <a:t>11</a:t>
            </a:fld>
            <a:endParaRPr lang="en-US"/>
          </a:p>
        </p:txBody>
      </p:sp>
    </p:spTree>
    <p:extLst>
      <p:ext uri="{BB962C8B-B14F-4D97-AF65-F5344CB8AC3E}">
        <p14:creationId xmlns:p14="http://schemas.microsoft.com/office/powerpoint/2010/main" val="3519910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EB33ED-831D-48C5-A6E7-173D6807F1F8}" type="slidenum">
              <a:rPr lang="en-US" smtClean="0"/>
              <a:pPr/>
              <a:t>12</a:t>
            </a:fld>
            <a:endParaRPr lang="en-US"/>
          </a:p>
        </p:txBody>
      </p:sp>
    </p:spTree>
    <p:extLst>
      <p:ext uri="{BB962C8B-B14F-4D97-AF65-F5344CB8AC3E}">
        <p14:creationId xmlns:p14="http://schemas.microsoft.com/office/powerpoint/2010/main" val="656136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Fortunately,</a:t>
            </a:r>
            <a:r>
              <a:rPr lang="en-US" baseline="0" dirty="0" smtClean="0"/>
              <a:t> we believe upholding treaty promises is a bipartisan issue.  We just need to encourage policymakers to replace the sequester so that the trust and treaty obligations funded in the federal budget are upheld.  </a:t>
            </a:r>
          </a:p>
          <a:p>
            <a:endParaRPr lang="en-US" baseline="0" dirty="0" smtClean="0"/>
          </a:p>
          <a:p>
            <a:r>
              <a:rPr lang="en-US" baseline="0" dirty="0" smtClean="0"/>
              <a:t>We have Congressman Simpson from Idaho, who is a strong proponent of BIA and IHS.  He acknowledges he couldn’t turn off the sequester as an appropriator, but they want to work with the budget committee to exempt at least IHS.  </a:t>
            </a:r>
            <a:r>
              <a:rPr lang="en-US" baseline="0" smtClean="0"/>
              <a:t>Other </a:t>
            </a:r>
            <a:endParaRPr lang="en-US" dirty="0"/>
          </a:p>
        </p:txBody>
      </p:sp>
      <p:sp>
        <p:nvSpPr>
          <p:cNvPr id="4" name="Slide Number Placeholder 3"/>
          <p:cNvSpPr>
            <a:spLocks noGrp="1"/>
          </p:cNvSpPr>
          <p:nvPr>
            <p:ph type="sldNum" sz="quarter" idx="10"/>
          </p:nvPr>
        </p:nvSpPr>
        <p:spPr/>
        <p:txBody>
          <a:bodyPr/>
          <a:lstStyle/>
          <a:p>
            <a:fld id="{6AEB33ED-831D-48C5-A6E7-173D6807F1F8}" type="slidenum">
              <a:rPr lang="en-US" smtClean="0"/>
              <a:pPr/>
              <a:t>13</a:t>
            </a:fld>
            <a:endParaRPr lang="en-US"/>
          </a:p>
        </p:txBody>
      </p:sp>
    </p:spTree>
    <p:extLst>
      <p:ext uri="{BB962C8B-B14F-4D97-AF65-F5344CB8AC3E}">
        <p14:creationId xmlns:p14="http://schemas.microsoft.com/office/powerpoint/2010/main" val="408110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what messages have worked? I reviewed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recent media coverage of the effects of the FY 2013 sequester on Indian Country and tribal programs in the federal budget.  The analysis reviews 38 articles, radio segments, and blogs. Many of the stories are catalogued on NCAI’s website. I’ll also share a copy of this draft analysis after the webinar. This report may not be entirely exhaustive, so if tribes or organizations would like to update NCAI’s sequester news stories clearinghouse, contact NCAI staff.   The methodology for this analysis was to track Google news alerts beginning in March 2013 for the terms, “sequestration + Indian Country, tribes + sequester, reservations +sequester, tribes + sequestration.”</a:t>
            </a:r>
          </a:p>
          <a:p>
            <a:endParaRPr lang="en-US" dirty="0"/>
          </a:p>
        </p:txBody>
      </p:sp>
      <p:sp>
        <p:nvSpPr>
          <p:cNvPr id="4" name="Slide Number Placeholder 3"/>
          <p:cNvSpPr>
            <a:spLocks noGrp="1"/>
          </p:cNvSpPr>
          <p:nvPr>
            <p:ph type="sldNum" sz="quarter" idx="10"/>
          </p:nvPr>
        </p:nvSpPr>
        <p:spPr/>
        <p:txBody>
          <a:bodyPr/>
          <a:lstStyle/>
          <a:p>
            <a:fld id="{6AEB33ED-831D-48C5-A6E7-173D6807F1F8}" type="slidenum">
              <a:rPr lang="en-US" smtClean="0"/>
              <a:pPr/>
              <a:t>14</a:t>
            </a:fld>
            <a:endParaRPr lang="en-US"/>
          </a:p>
        </p:txBody>
      </p:sp>
    </p:spTree>
    <p:extLst>
      <p:ext uri="{BB962C8B-B14F-4D97-AF65-F5344CB8AC3E}">
        <p14:creationId xmlns:p14="http://schemas.microsoft.com/office/powerpoint/2010/main" val="33843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review of the programs addressed in the stories shows that Impact Aid funding to public schools received the most attention. This is likely due to the fact that Impact Aid dollars are not forward funded and the cuts affected schools more immediately than other Department of Education and Bureau of Indian Education funding streams. Other reasons Impact Aid could be covered is that the National Association of Federally Impacted Schools released numerous reports with detailed data and contact information on the challenges facing public schools.  The second highest reported program affected by sequestration was the Indian Health Service.</a:t>
            </a:r>
          </a:p>
          <a:p>
            <a:endParaRPr lang="en-US" dirty="0"/>
          </a:p>
        </p:txBody>
      </p:sp>
      <p:sp>
        <p:nvSpPr>
          <p:cNvPr id="4" name="Slide Number Placeholder 3"/>
          <p:cNvSpPr>
            <a:spLocks noGrp="1"/>
          </p:cNvSpPr>
          <p:nvPr>
            <p:ph type="sldNum" sz="quarter" idx="10"/>
          </p:nvPr>
        </p:nvSpPr>
        <p:spPr/>
        <p:txBody>
          <a:bodyPr/>
          <a:lstStyle/>
          <a:p>
            <a:fld id="{6AEB33ED-831D-48C5-A6E7-173D6807F1F8}" type="slidenum">
              <a:rPr lang="en-US" smtClean="0"/>
              <a:pPr/>
              <a:t>15</a:t>
            </a:fld>
            <a:endParaRPr lang="en-US"/>
          </a:p>
        </p:txBody>
      </p:sp>
    </p:spTree>
    <p:extLst>
      <p:ext uri="{BB962C8B-B14F-4D97-AF65-F5344CB8AC3E}">
        <p14:creationId xmlns:p14="http://schemas.microsoft.com/office/powerpoint/2010/main" val="24293946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One response from Wagner Community School District Superintendent, Linda </a:t>
            </a:r>
            <a:r>
              <a:rPr lang="en-US" sz="1200" kern="1200" dirty="0" err="1" smtClean="0">
                <a:solidFill>
                  <a:schemeClr val="tx1"/>
                </a:solidFill>
                <a:effectLst/>
                <a:latin typeface="+mn-lt"/>
                <a:ea typeface="+mn-ea"/>
                <a:cs typeface="+mn-cs"/>
              </a:rPr>
              <a:t>Foos</a:t>
            </a:r>
            <a:r>
              <a:rPr lang="en-US" sz="1200" kern="1200" dirty="0" smtClean="0">
                <a:solidFill>
                  <a:schemeClr val="tx1"/>
                </a:solidFill>
                <a:effectLst/>
                <a:latin typeface="+mn-lt"/>
                <a:ea typeface="+mn-ea"/>
                <a:cs typeface="+mn-cs"/>
              </a:rPr>
              <a:t>, South Dakota (Indian lands) sums up this sentiment: “All the cuts possible to supplies, utilities, and extra programs have been made. We are trying to lessen the impact on the classroom, but that doesn’t seem possible.”</a:t>
            </a:r>
          </a:p>
        </p:txBody>
      </p:sp>
      <p:sp>
        <p:nvSpPr>
          <p:cNvPr id="4" name="Slide Number Placeholder 3"/>
          <p:cNvSpPr>
            <a:spLocks noGrp="1"/>
          </p:cNvSpPr>
          <p:nvPr>
            <p:ph type="sldNum" sz="quarter" idx="10"/>
          </p:nvPr>
        </p:nvSpPr>
        <p:spPr/>
        <p:txBody>
          <a:bodyPr/>
          <a:lstStyle/>
          <a:p>
            <a:fld id="{6AEB33ED-831D-48C5-A6E7-173D6807F1F8}" type="slidenum">
              <a:rPr lang="en-US" smtClean="0"/>
              <a:pPr/>
              <a:t>16</a:t>
            </a:fld>
            <a:endParaRPr lang="en-US"/>
          </a:p>
        </p:txBody>
      </p:sp>
    </p:spTree>
    <p:extLst>
      <p:ext uri="{BB962C8B-B14F-4D97-AF65-F5344CB8AC3E}">
        <p14:creationId xmlns:p14="http://schemas.microsoft.com/office/powerpoint/2010/main" val="412894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EB33ED-831D-48C5-A6E7-173D6807F1F8}" type="slidenum">
              <a:rPr lang="en-US" smtClean="0"/>
              <a:pPr/>
              <a:t>17</a:t>
            </a:fld>
            <a:endParaRPr lang="en-US"/>
          </a:p>
        </p:txBody>
      </p:sp>
    </p:spTree>
    <p:extLst>
      <p:ext uri="{BB962C8B-B14F-4D97-AF65-F5344CB8AC3E}">
        <p14:creationId xmlns:p14="http://schemas.microsoft.com/office/powerpoint/2010/main" val="2344007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EB33ED-831D-48C5-A6E7-173D6807F1F8}" type="slidenum">
              <a:rPr lang="en-US" smtClean="0"/>
              <a:pPr/>
              <a:t>2</a:t>
            </a:fld>
            <a:endParaRPr lang="en-US"/>
          </a:p>
        </p:txBody>
      </p:sp>
    </p:spTree>
    <p:extLst>
      <p:ext uri="{BB962C8B-B14F-4D97-AF65-F5344CB8AC3E}">
        <p14:creationId xmlns:p14="http://schemas.microsoft.com/office/powerpoint/2010/main" val="3312899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this</a:t>
            </a:r>
            <a:r>
              <a:rPr lang="en-US" baseline="0" dirty="0" smtClean="0"/>
              <a:t> webinar is to help tribal leaders and advocates prepare for next week, our third Tribal Unity Impact week.  This effort each fall has been very successful in advancing key issues to tribes and tribal sovereignty.  We have focused on the VAWA fix and Stafford Act. Again, we will focus on budget/appropriations issues, </a:t>
            </a:r>
            <a:r>
              <a:rPr lang="en-US" baseline="0" dirty="0" err="1" smtClean="0"/>
              <a:t>Carcieri</a:t>
            </a:r>
            <a:r>
              <a:rPr lang="en-US" baseline="0" dirty="0" smtClean="0"/>
              <a:t>, and tax policy this time.  Thank you to everyone who has participated in the past. Your involvement is critical to the success of this effort.</a:t>
            </a:r>
            <a:endParaRPr lang="en-US" dirty="0"/>
          </a:p>
        </p:txBody>
      </p:sp>
      <p:sp>
        <p:nvSpPr>
          <p:cNvPr id="4" name="Slide Number Placeholder 3"/>
          <p:cNvSpPr>
            <a:spLocks noGrp="1"/>
          </p:cNvSpPr>
          <p:nvPr>
            <p:ph type="sldNum" sz="quarter" idx="10"/>
          </p:nvPr>
        </p:nvSpPr>
        <p:spPr/>
        <p:txBody>
          <a:bodyPr/>
          <a:lstStyle/>
          <a:p>
            <a:fld id="{6AEB33ED-831D-48C5-A6E7-173D6807F1F8}" type="slidenum">
              <a:rPr lang="en-US" smtClean="0"/>
              <a:pPr/>
              <a:t>3</a:t>
            </a:fld>
            <a:endParaRPr lang="en-US"/>
          </a:p>
        </p:txBody>
      </p:sp>
    </p:spTree>
    <p:extLst>
      <p:ext uri="{BB962C8B-B14F-4D97-AF65-F5344CB8AC3E}">
        <p14:creationId xmlns:p14="http://schemas.microsoft.com/office/powerpoint/2010/main" val="4133880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why is now</a:t>
            </a:r>
            <a:r>
              <a:rPr lang="en-US" baseline="0" dirty="0" smtClean="0"/>
              <a:t> an important time to be engaged?  A dangerous narrative has emerged, and although not everyone agrees, it has taken hold. Because the sequester cuts have been more slowly absorbed in some communities than others, some politicians and commentators insist that federal agencies and the government can absorb the burden of deficit reduction. There may be challenges in tracking this information as tribal leaders and administrators, because after all, we’ve been dealing with shortfalls many times before and have learned how to deal with it. But now is an important time to track and begin sharing impacts.</a:t>
            </a:r>
          </a:p>
          <a:p>
            <a:endParaRPr lang="en-US" baseline="0" dirty="0" smtClean="0"/>
          </a:p>
        </p:txBody>
      </p:sp>
      <p:sp>
        <p:nvSpPr>
          <p:cNvPr id="4" name="Slide Number Placeholder 3"/>
          <p:cNvSpPr>
            <a:spLocks noGrp="1"/>
          </p:cNvSpPr>
          <p:nvPr>
            <p:ph type="sldNum" sz="quarter" idx="10"/>
          </p:nvPr>
        </p:nvSpPr>
        <p:spPr/>
        <p:txBody>
          <a:bodyPr/>
          <a:lstStyle/>
          <a:p>
            <a:fld id="{6AEB33ED-831D-48C5-A6E7-173D6807F1F8}" type="slidenum">
              <a:rPr lang="en-US" smtClean="0"/>
              <a:pPr/>
              <a:t>4</a:t>
            </a:fld>
            <a:endParaRPr lang="en-US"/>
          </a:p>
        </p:txBody>
      </p:sp>
    </p:spTree>
    <p:extLst>
      <p:ext uri="{BB962C8B-B14F-4D97-AF65-F5344CB8AC3E}">
        <p14:creationId xmlns:p14="http://schemas.microsoft.com/office/powerpoint/2010/main" val="1009104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Here is a quick summary of where</a:t>
            </a:r>
            <a:r>
              <a:rPr lang="en-US" sz="1200" b="0" baseline="0" dirty="0" smtClean="0"/>
              <a:t> we are and the deep divide between the House and Senate.  As a reminder, in </a:t>
            </a:r>
            <a:r>
              <a:rPr lang="en-US" sz="1200" b="0" dirty="0" smtClean="0"/>
              <a:t>March,</a:t>
            </a:r>
            <a:r>
              <a:rPr lang="en-US" sz="1200" b="0" baseline="0" dirty="0" smtClean="0"/>
              <a:t> the s</a:t>
            </a:r>
            <a:r>
              <a:rPr lang="en-US" sz="1200" b="0" dirty="0" smtClean="0"/>
              <a:t>equester was ordered for</a:t>
            </a:r>
            <a:r>
              <a:rPr lang="en-US" sz="1200" b="0" baseline="0" dirty="0" smtClean="0"/>
              <a:t> FY13.</a:t>
            </a:r>
            <a:r>
              <a:rPr lang="en-US" sz="1200" b="0" dirty="0" smtClean="0"/>
              <a:t> (A 5% cut to NDD, amended by</a:t>
            </a:r>
            <a:r>
              <a:rPr lang="en-US" sz="1200" b="0" baseline="0" dirty="0" smtClean="0"/>
              <a:t> the fiscal cliff deal down from 8 percent</a:t>
            </a:r>
            <a:r>
              <a:rPr lang="en-US" sz="1200" b="0" dirty="0" smtClean="0"/>
              <a:t>).  On March 21,</a:t>
            </a:r>
            <a:r>
              <a:rPr lang="en-US" sz="1200" b="0" baseline="0" dirty="0" smtClean="0"/>
              <a:t> the</a:t>
            </a:r>
            <a:r>
              <a:rPr lang="en-US" sz="1200" b="0" dirty="0" smtClean="0"/>
              <a:t> FY 2013 CR passed, avoiding</a:t>
            </a:r>
            <a:r>
              <a:rPr lang="en-US" sz="1200" b="0" baseline="0" dirty="0" smtClean="0"/>
              <a:t> </a:t>
            </a:r>
            <a:r>
              <a:rPr lang="en-US" sz="1200" b="0" dirty="0" smtClean="0"/>
              <a:t> a government shutdown but it left sequester in place. </a:t>
            </a:r>
            <a:r>
              <a:rPr lang="en-US" sz="1200" dirty="0" smtClean="0"/>
              <a:t>Right now, we are starting</a:t>
            </a:r>
            <a:r>
              <a:rPr lang="en-US" sz="1200" baseline="0" dirty="0" smtClean="0"/>
              <a:t> to see real consequences of the reductions, although slowly in some cases. </a:t>
            </a:r>
            <a:endParaRPr lang="en-US" sz="1200" b="0" dirty="0" smtClean="0"/>
          </a:p>
          <a:p>
            <a:endParaRPr lang="en-US" sz="12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For FY 2014, in April ,</a:t>
            </a:r>
            <a:r>
              <a:rPr lang="en-US" sz="1200" b="0" baseline="0" dirty="0" smtClean="0"/>
              <a:t> the </a:t>
            </a:r>
            <a:r>
              <a:rPr lang="en-US" sz="1200" b="0" dirty="0" smtClean="0"/>
              <a:t>President’s Budget was released, which replaced sequestration through 2021.</a:t>
            </a:r>
            <a:r>
              <a:rPr lang="en-US" sz="1200" b="0" baseline="0" dirty="0" smtClean="0"/>
              <a:t> The Senate’s budget resolution follows suit in.</a:t>
            </a:r>
            <a:r>
              <a:rPr lang="en-US" sz="1200" baseline="0" dirty="0" smtClean="0"/>
              <a:t>  So for FY 2014, we have at least two different budget frames. We have the House budget resolution and 302(b) allocations for spending bills and the Senate budget resolution and allocations.  </a:t>
            </a:r>
          </a:p>
          <a:p>
            <a:endParaRPr lang="en-US" sz="1200" b="0" dirty="0" smtClean="0"/>
          </a:p>
          <a:p>
            <a:endParaRPr lang="en-US" sz="1200"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AEB33ED-831D-48C5-A6E7-173D6807F1F8}" type="slidenum">
              <a:rPr lang="en-US" smtClean="0"/>
              <a:pPr/>
              <a:t>5</a:t>
            </a:fld>
            <a:endParaRPr lang="en-US"/>
          </a:p>
        </p:txBody>
      </p:sp>
    </p:spTree>
    <p:extLst>
      <p:ext uri="{BB962C8B-B14F-4D97-AF65-F5344CB8AC3E}">
        <p14:creationId xmlns:p14="http://schemas.microsoft.com/office/powerpoint/2010/main" val="3711101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How</a:t>
            </a:r>
            <a:r>
              <a:rPr lang="en-US" baseline="0" dirty="0" smtClean="0"/>
              <a:t> are the plans so different? </a:t>
            </a:r>
            <a:r>
              <a:rPr lang="en-US" dirty="0" smtClean="0"/>
              <a:t>The House Appropriations plan follows the House Budget Resolution.  The House budget plan leaves sequestration</a:t>
            </a:r>
            <a:r>
              <a:rPr lang="en-US" baseline="0" dirty="0" smtClean="0"/>
              <a:t> in effect for FY 2014. OMB ordered sequestration on April 10 and corrected its order on May 20.  The order immediately reduced the cap on discretionary spending for fiscal year 2014 from $1.058 trillion to the $967.5 billion level.</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When people ask, what will FY 2014 sequestration look like, you can examine it in the House levels, even though our champions in the House did their best under the tough allocations they had.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sz="1200" kern="1200" dirty="0" smtClean="0">
                <a:solidFill>
                  <a:schemeClr val="tx1"/>
                </a:solidFill>
                <a:effectLst/>
                <a:latin typeface="+mn-lt"/>
                <a:ea typeface="+mn-ea"/>
                <a:cs typeface="+mn-cs"/>
              </a:rPr>
              <a:t>The House wanted to pass their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appropriations bills totaling $966 billion. The Senate has said it will pass bills totaling $1.058 trillion, the FY14 spending cap set before sequester by the BCA and amended by the (ATRA) American Taxpayer Relief Act of 2012. The difference – $92 billion – surpasses the total funding for the Transportation Department, or the combined budgets of both the Department of Education and Energy.  If you’re expecting compromise,</a:t>
            </a:r>
            <a:r>
              <a:rPr lang="en-US" sz="1200" kern="1200" baseline="0" dirty="0" smtClean="0">
                <a:solidFill>
                  <a:schemeClr val="tx1"/>
                </a:solidFill>
                <a:effectLst/>
                <a:latin typeface="+mn-lt"/>
                <a:ea typeface="+mn-ea"/>
                <a:cs typeface="+mn-cs"/>
              </a:rPr>
              <a:t> just remember the difficulty </a:t>
            </a:r>
            <a:r>
              <a:rPr lang="en-US" sz="1200" kern="1200" dirty="0" smtClean="0">
                <a:solidFill>
                  <a:schemeClr val="tx1"/>
                </a:solidFill>
                <a:effectLst/>
                <a:latin typeface="+mn-lt"/>
                <a:ea typeface="+mn-ea"/>
                <a:cs typeface="+mn-cs"/>
              </a:rPr>
              <a:t>Congress had for 2013 spending where the gap between the chambers was only $29 billion.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Any compromise above $966 billion (without specific provisions vitiating the sequester) will set off a sequester for 2014 discretionary spending. By mid-January of calendar year 2014, the sequester would hit the annual appropriations bills. The economic impact of such a second sequester will exacerbate the very problem of fiscal policy impeding growth.</a:t>
            </a:r>
          </a:p>
          <a:p>
            <a:endParaRPr lang="en-US" sz="120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issue that divides is familiar: overhauling the tax code or making structural changes to entitlement programs for several years: The administration insists that any major fiscal plan include additional revenue generated by closing tax breaks for upper-income earners; Republicans remain opposed to a tax increase. The GOP says it favors raising revenue, but only through the economic growth Republicans say would result from simplifying the tax code.</a:t>
            </a:r>
            <a:endParaRPr lang="en-US"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6AEB33ED-831D-48C5-A6E7-173D6807F1F8}" type="slidenum">
              <a:rPr lang="en-US" smtClean="0"/>
              <a:pPr/>
              <a:t>6</a:t>
            </a:fld>
            <a:endParaRPr lang="en-US"/>
          </a:p>
        </p:txBody>
      </p:sp>
    </p:spTree>
    <p:extLst>
      <p:ext uri="{BB962C8B-B14F-4D97-AF65-F5344CB8AC3E}">
        <p14:creationId xmlns:p14="http://schemas.microsoft.com/office/powerpoint/2010/main" val="1568710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all of the pressure</a:t>
            </a:r>
            <a:r>
              <a:rPr lang="en-US" baseline="0" dirty="0" smtClean="0"/>
              <a:t> has been on appropriations, including treaty promises. </a:t>
            </a:r>
            <a:r>
              <a:rPr lang="en-US" dirty="0" smtClean="0"/>
              <a:t>This </a:t>
            </a:r>
            <a:r>
              <a:rPr lang="en-US" baseline="0" dirty="0" smtClean="0"/>
              <a:t>shows the cumulative impact of the three waves of cuts imposed on non-defense discretionary. It shows reductions compared to FY2010 levels adjusted for inflation, which is when the first crises started.  FY2011 included reductions to domestic spending as part of a deal to avoid a government shutdown. The second wave of cuts was the Budget Control Act caps, which we are under until 2021.  The third wave of reductions to domestic spending is the sequester.</a:t>
            </a:r>
          </a:p>
          <a:p>
            <a:endParaRPr lang="en-US" baseline="0" dirty="0" smtClean="0"/>
          </a:p>
          <a:p>
            <a:r>
              <a:rPr lang="en-US" baseline="0" dirty="0" smtClean="0"/>
              <a:t>The house plan would add another round of reductions on tope of the sequester – because on top of using the post-sequester level for discretionary spending, the plan shifts the funding from non-Defense to Defense.</a:t>
            </a:r>
            <a:endParaRPr lang="en-US" dirty="0"/>
          </a:p>
        </p:txBody>
      </p:sp>
      <p:sp>
        <p:nvSpPr>
          <p:cNvPr id="4" name="Slide Number Placeholder 3"/>
          <p:cNvSpPr>
            <a:spLocks noGrp="1"/>
          </p:cNvSpPr>
          <p:nvPr>
            <p:ph type="sldNum" sz="quarter" idx="10"/>
          </p:nvPr>
        </p:nvSpPr>
        <p:spPr/>
        <p:txBody>
          <a:bodyPr/>
          <a:lstStyle/>
          <a:p>
            <a:fld id="{6AEB33ED-831D-48C5-A6E7-173D6807F1F8}" type="slidenum">
              <a:rPr lang="en-US" smtClean="0"/>
              <a:pPr/>
              <a:t>7</a:t>
            </a:fld>
            <a:endParaRPr lang="en-US"/>
          </a:p>
        </p:txBody>
      </p:sp>
    </p:spTree>
    <p:extLst>
      <p:ext uri="{BB962C8B-B14F-4D97-AF65-F5344CB8AC3E}">
        <p14:creationId xmlns:p14="http://schemas.microsoft.com/office/powerpoint/2010/main" val="59157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we look</a:t>
            </a:r>
            <a:r>
              <a:rPr lang="en-US" baseline="0" dirty="0" smtClean="0"/>
              <a:t> at the fourth wave of cuts under the house plan, Appropriations Subcommittees are writing bills under these allocations. The Interior appropriations bill, which funds BIA and IHS, is working under an allocation that is 19% below the FY 2013 level before sequestration went into effect. The labor-HHS-Ed committee planned a markup but then postponed it. And we all saw what happened with the Transportation HUD spending bill on the floor of the House. </a:t>
            </a:r>
            <a:r>
              <a:rPr lang="en-US" dirty="0" smtClean="0"/>
              <a:t>And including sequestration,</a:t>
            </a:r>
            <a:r>
              <a:rPr lang="en-US" baseline="0" dirty="0" smtClean="0"/>
              <a:t> the Interior allocation is 14% below the FY13 level.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6AEB33ED-831D-48C5-A6E7-173D6807F1F8}" type="slidenum">
              <a:rPr lang="en-US" smtClean="0"/>
              <a:pPr/>
              <a:t>8</a:t>
            </a:fld>
            <a:endParaRPr lang="en-US"/>
          </a:p>
        </p:txBody>
      </p:sp>
    </p:spTree>
    <p:extLst>
      <p:ext uri="{BB962C8B-B14F-4D97-AF65-F5344CB8AC3E}">
        <p14:creationId xmlns:p14="http://schemas.microsoft.com/office/powerpoint/2010/main" val="1982035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Given the overall constraints</a:t>
            </a:r>
            <a:r>
              <a:rPr lang="en-US" baseline="0" dirty="0" smtClean="0"/>
              <a:t> on appropriations bills, here is the impact of the recent cuts on the core tribal governmental services at BIA. This includes public safety, natural resources, child welfare, welfare assistance, HIP, scholarships, BIE and others. Heading into FY2006, the civil rights commission called the state of funding for BIA and in all agencies to be in a quiet crises of </a:t>
            </a:r>
            <a:r>
              <a:rPr lang="en-US" baseline="0" dirty="0" err="1" smtClean="0"/>
              <a:t>disparaties</a:t>
            </a:r>
            <a:r>
              <a:rPr lang="en-US" baseline="0" dirty="0" smtClean="0"/>
              <a:t> in underfunding.  With ARRA and support in 09 and 10 in Congress, we started to address it.  But comparing the Senate versus House levels shows us the impact.</a:t>
            </a:r>
          </a:p>
          <a:p>
            <a:endParaRPr lang="en-US" baseline="0" dirty="0" smtClean="0"/>
          </a:p>
          <a:p>
            <a:r>
              <a:rPr lang="en-US" baseline="0" dirty="0" smtClean="0"/>
              <a:t>The Senate, with fully replacing sequester is still 3% below 10 levels. The House is 9% below the Senate, so 12% below 10. But this doesn’t account for inflation.</a:t>
            </a:r>
            <a:endParaRPr lang="en-US" dirty="0"/>
          </a:p>
        </p:txBody>
      </p:sp>
      <p:sp>
        <p:nvSpPr>
          <p:cNvPr id="4" name="Slide Number Placeholder 3"/>
          <p:cNvSpPr>
            <a:spLocks noGrp="1"/>
          </p:cNvSpPr>
          <p:nvPr>
            <p:ph type="sldNum" sz="quarter" idx="10"/>
          </p:nvPr>
        </p:nvSpPr>
        <p:spPr/>
        <p:txBody>
          <a:bodyPr/>
          <a:lstStyle/>
          <a:p>
            <a:fld id="{6AEB33ED-831D-48C5-A6E7-173D6807F1F8}" type="slidenum">
              <a:rPr lang="en-US" smtClean="0"/>
              <a:pPr/>
              <a:t>9</a:t>
            </a:fld>
            <a:endParaRPr lang="en-US"/>
          </a:p>
        </p:txBody>
      </p:sp>
    </p:spTree>
    <p:extLst>
      <p:ext uri="{BB962C8B-B14F-4D97-AF65-F5344CB8AC3E}">
        <p14:creationId xmlns:p14="http://schemas.microsoft.com/office/powerpoint/2010/main" val="1221192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4D8440-979F-48FC-8A39-474D6DBF047A}"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E8C2F-26F5-4FBB-A90A-ABD7E0D86834}" type="slidenum">
              <a:rPr lang="en-US" smtClean="0"/>
              <a:pPr/>
              <a:t>‹#›</a:t>
            </a:fld>
            <a:endParaRPr lang="en-US"/>
          </a:p>
        </p:txBody>
      </p:sp>
    </p:spTree>
    <p:extLst>
      <p:ext uri="{BB962C8B-B14F-4D97-AF65-F5344CB8AC3E}">
        <p14:creationId xmlns:p14="http://schemas.microsoft.com/office/powerpoint/2010/main" val="3784789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4D8440-979F-48FC-8A39-474D6DBF047A}"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E8C2F-26F5-4FBB-A90A-ABD7E0D86834}" type="slidenum">
              <a:rPr lang="en-US" smtClean="0"/>
              <a:pPr/>
              <a:t>‹#›</a:t>
            </a:fld>
            <a:endParaRPr lang="en-US"/>
          </a:p>
        </p:txBody>
      </p:sp>
    </p:spTree>
    <p:extLst>
      <p:ext uri="{BB962C8B-B14F-4D97-AF65-F5344CB8AC3E}">
        <p14:creationId xmlns:p14="http://schemas.microsoft.com/office/powerpoint/2010/main" val="4086328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4D8440-979F-48FC-8A39-474D6DBF047A}"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E8C2F-26F5-4FBB-A90A-ABD7E0D86834}" type="slidenum">
              <a:rPr lang="en-US" smtClean="0"/>
              <a:pPr/>
              <a:t>‹#›</a:t>
            </a:fld>
            <a:endParaRPr lang="en-US"/>
          </a:p>
        </p:txBody>
      </p:sp>
    </p:spTree>
    <p:extLst>
      <p:ext uri="{BB962C8B-B14F-4D97-AF65-F5344CB8AC3E}">
        <p14:creationId xmlns:p14="http://schemas.microsoft.com/office/powerpoint/2010/main" val="1744786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4D8440-979F-48FC-8A39-474D6DBF047A}"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E8C2F-26F5-4FBB-A90A-ABD7E0D86834}" type="slidenum">
              <a:rPr lang="en-US" smtClean="0"/>
              <a:pPr/>
              <a:t>‹#›</a:t>
            </a:fld>
            <a:endParaRPr lang="en-US"/>
          </a:p>
        </p:txBody>
      </p:sp>
    </p:spTree>
    <p:extLst>
      <p:ext uri="{BB962C8B-B14F-4D97-AF65-F5344CB8AC3E}">
        <p14:creationId xmlns:p14="http://schemas.microsoft.com/office/powerpoint/2010/main" val="3285960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4D8440-979F-48FC-8A39-474D6DBF047A}"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6E8C2F-26F5-4FBB-A90A-ABD7E0D86834}" type="slidenum">
              <a:rPr lang="en-US" smtClean="0"/>
              <a:pPr/>
              <a:t>‹#›</a:t>
            </a:fld>
            <a:endParaRPr lang="en-US"/>
          </a:p>
        </p:txBody>
      </p:sp>
    </p:spTree>
    <p:extLst>
      <p:ext uri="{BB962C8B-B14F-4D97-AF65-F5344CB8AC3E}">
        <p14:creationId xmlns:p14="http://schemas.microsoft.com/office/powerpoint/2010/main" val="1389367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4D8440-979F-48FC-8A39-474D6DBF047A}"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6E8C2F-26F5-4FBB-A90A-ABD7E0D86834}" type="slidenum">
              <a:rPr lang="en-US" smtClean="0"/>
              <a:pPr/>
              <a:t>‹#›</a:t>
            </a:fld>
            <a:endParaRPr lang="en-US"/>
          </a:p>
        </p:txBody>
      </p:sp>
    </p:spTree>
    <p:extLst>
      <p:ext uri="{BB962C8B-B14F-4D97-AF65-F5344CB8AC3E}">
        <p14:creationId xmlns:p14="http://schemas.microsoft.com/office/powerpoint/2010/main" val="1493530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4D8440-979F-48FC-8A39-474D6DBF047A}" type="datetimeFigureOut">
              <a:rPr lang="en-US" smtClean="0"/>
              <a:pPr/>
              <a:t>9/5/2013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6E8C2F-26F5-4FBB-A90A-ABD7E0D86834}" type="slidenum">
              <a:rPr lang="en-US" smtClean="0"/>
              <a:pPr/>
              <a:t>‹#›</a:t>
            </a:fld>
            <a:endParaRPr lang="en-US"/>
          </a:p>
        </p:txBody>
      </p:sp>
    </p:spTree>
    <p:extLst>
      <p:ext uri="{BB962C8B-B14F-4D97-AF65-F5344CB8AC3E}">
        <p14:creationId xmlns:p14="http://schemas.microsoft.com/office/powerpoint/2010/main" val="3106635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4D8440-979F-48FC-8A39-474D6DBF047A}" type="datetimeFigureOut">
              <a:rPr lang="en-US" smtClean="0"/>
              <a:pPr/>
              <a:t>9/5/2013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6E8C2F-26F5-4FBB-A90A-ABD7E0D86834}" type="slidenum">
              <a:rPr lang="en-US" smtClean="0"/>
              <a:pPr/>
              <a:t>‹#›</a:t>
            </a:fld>
            <a:endParaRPr lang="en-US"/>
          </a:p>
        </p:txBody>
      </p:sp>
    </p:spTree>
    <p:extLst>
      <p:ext uri="{BB962C8B-B14F-4D97-AF65-F5344CB8AC3E}">
        <p14:creationId xmlns:p14="http://schemas.microsoft.com/office/powerpoint/2010/main" val="3063467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4D8440-979F-48FC-8A39-474D6DBF047A}" type="datetimeFigureOut">
              <a:rPr lang="en-US" smtClean="0"/>
              <a:pPr/>
              <a:t>9/5/2013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6E8C2F-26F5-4FBB-A90A-ABD7E0D86834}" type="slidenum">
              <a:rPr lang="en-US" smtClean="0"/>
              <a:pPr/>
              <a:t>‹#›</a:t>
            </a:fld>
            <a:endParaRPr lang="en-US"/>
          </a:p>
        </p:txBody>
      </p:sp>
    </p:spTree>
    <p:extLst>
      <p:ext uri="{BB962C8B-B14F-4D97-AF65-F5344CB8AC3E}">
        <p14:creationId xmlns:p14="http://schemas.microsoft.com/office/powerpoint/2010/main" val="1071005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4D8440-979F-48FC-8A39-474D6DBF047A}"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6E8C2F-26F5-4FBB-A90A-ABD7E0D86834}" type="slidenum">
              <a:rPr lang="en-US" smtClean="0"/>
              <a:pPr/>
              <a:t>‹#›</a:t>
            </a:fld>
            <a:endParaRPr lang="en-US"/>
          </a:p>
        </p:txBody>
      </p:sp>
    </p:spTree>
    <p:extLst>
      <p:ext uri="{BB962C8B-B14F-4D97-AF65-F5344CB8AC3E}">
        <p14:creationId xmlns:p14="http://schemas.microsoft.com/office/powerpoint/2010/main" val="772609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4D8440-979F-48FC-8A39-474D6DBF047A}"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6E8C2F-26F5-4FBB-A90A-ABD7E0D86834}" type="slidenum">
              <a:rPr lang="en-US" smtClean="0"/>
              <a:pPr/>
              <a:t>‹#›</a:t>
            </a:fld>
            <a:endParaRPr lang="en-US"/>
          </a:p>
        </p:txBody>
      </p:sp>
    </p:spTree>
    <p:extLst>
      <p:ext uri="{BB962C8B-B14F-4D97-AF65-F5344CB8AC3E}">
        <p14:creationId xmlns:p14="http://schemas.microsoft.com/office/powerpoint/2010/main" val="2979263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4D8440-979F-48FC-8A39-474D6DBF047A}" type="datetimeFigureOut">
              <a:rPr lang="en-US" smtClean="0"/>
              <a:pPr/>
              <a:t>9/5/2013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6E8C2F-26F5-4FBB-A90A-ABD7E0D86834}" type="slidenum">
              <a:rPr lang="en-US" smtClean="0"/>
              <a:pPr/>
              <a:t>‹#›</a:t>
            </a:fld>
            <a:endParaRPr lang="en-US"/>
          </a:p>
        </p:txBody>
      </p:sp>
    </p:spTree>
    <p:extLst>
      <p:ext uri="{BB962C8B-B14F-4D97-AF65-F5344CB8AC3E}">
        <p14:creationId xmlns:p14="http://schemas.microsoft.com/office/powerpoint/2010/main" val="1643605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mailto:aebarb@ncai.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756443" y="2362200"/>
            <a:ext cx="7663657" cy="1828800"/>
          </a:xfrm>
        </p:spPr>
        <p:txBody>
          <a:bodyPr>
            <a:normAutofit/>
          </a:bodyPr>
          <a:lstStyle/>
          <a:p>
            <a:r>
              <a:rPr lang="en-US" sz="3200" b="1" dirty="0"/>
              <a:t>Finding Common </a:t>
            </a:r>
            <a:r>
              <a:rPr lang="en-US" sz="3200" b="1" dirty="0" smtClean="0"/>
              <a:t>Ground,</a:t>
            </a:r>
            <a:br>
              <a:rPr lang="en-US" sz="3200" b="1" dirty="0" smtClean="0"/>
            </a:br>
            <a:r>
              <a:rPr lang="en-US" sz="3200" b="1" dirty="0" smtClean="0"/>
              <a:t>Honoring </a:t>
            </a:r>
            <a:r>
              <a:rPr lang="en-US" sz="3200" b="1" dirty="0"/>
              <a:t>the </a:t>
            </a:r>
            <a:r>
              <a:rPr lang="en-US" sz="3200" b="1" dirty="0" smtClean="0"/>
              <a:t>Promises</a:t>
            </a:r>
            <a:endParaRPr lang="en-US" sz="2700" b="1" dirty="0" smtClean="0">
              <a:latin typeface="Times New Roman" pitchFamily="18" charset="0"/>
            </a:endParaRPr>
          </a:p>
        </p:txBody>
      </p:sp>
      <p:sp>
        <p:nvSpPr>
          <p:cNvPr id="2054" name="Subtitle 2"/>
          <p:cNvSpPr txBox="1">
            <a:spLocks/>
          </p:cNvSpPr>
          <p:nvPr/>
        </p:nvSpPr>
        <p:spPr bwMode="auto">
          <a:xfrm>
            <a:off x="0" y="4419600"/>
            <a:ext cx="9067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fontAlgn="base" hangingPunct="1">
              <a:spcBef>
                <a:spcPct val="20000"/>
              </a:spcBef>
              <a:spcAft>
                <a:spcPct val="0"/>
              </a:spcAft>
              <a:buFont typeface="Arial" pitchFamily="34" charset="0"/>
              <a:buNone/>
            </a:pPr>
            <a:r>
              <a:rPr lang="en-US" sz="2000" dirty="0" smtClean="0">
                <a:solidFill>
                  <a:prstClr val="black"/>
                </a:solidFill>
                <a:latin typeface="+mn-lt"/>
                <a:cs typeface="Times New Roman" pitchFamily="18" charset="0"/>
              </a:rPr>
              <a:t>Presented by: </a:t>
            </a:r>
          </a:p>
          <a:p>
            <a:pPr algn="ctr" eaLnBrk="1" fontAlgn="base" hangingPunct="1">
              <a:spcBef>
                <a:spcPct val="20000"/>
              </a:spcBef>
              <a:spcAft>
                <a:spcPct val="0"/>
              </a:spcAft>
              <a:buFont typeface="Arial" pitchFamily="34" charset="0"/>
              <a:buNone/>
            </a:pPr>
            <a:r>
              <a:rPr lang="en-US" sz="2000" dirty="0" smtClean="0">
                <a:solidFill>
                  <a:prstClr val="black"/>
                </a:solidFill>
                <a:latin typeface="+mn-lt"/>
                <a:cs typeface="Times New Roman" pitchFamily="18" charset="0"/>
              </a:rPr>
              <a:t>Amber </a:t>
            </a:r>
            <a:r>
              <a:rPr lang="en-US" sz="2000" dirty="0" err="1" smtClean="0">
                <a:solidFill>
                  <a:prstClr val="black"/>
                </a:solidFill>
                <a:latin typeface="+mn-lt"/>
                <a:cs typeface="Times New Roman" pitchFamily="18" charset="0"/>
              </a:rPr>
              <a:t>Ebarb</a:t>
            </a:r>
            <a:r>
              <a:rPr lang="en-US" sz="2000" dirty="0" smtClean="0">
                <a:solidFill>
                  <a:prstClr val="black"/>
                </a:solidFill>
                <a:latin typeface="+mn-lt"/>
                <a:cs typeface="Times New Roman" pitchFamily="18" charset="0"/>
              </a:rPr>
              <a:t> (National Congress of American Indians), Clint Bowers (National  Indian Education Association), </a:t>
            </a:r>
            <a:r>
              <a:rPr lang="en-US" sz="2000" dirty="0" err="1" smtClean="0">
                <a:solidFill>
                  <a:prstClr val="black"/>
                </a:solidFill>
                <a:latin typeface="+mn-lt"/>
                <a:cs typeface="Times New Roman" pitchFamily="18" charset="0"/>
              </a:rPr>
              <a:t>Caitrin</a:t>
            </a:r>
            <a:r>
              <a:rPr lang="en-US" sz="2000" dirty="0" smtClean="0">
                <a:solidFill>
                  <a:prstClr val="black"/>
                </a:solidFill>
                <a:latin typeface="+mn-lt"/>
                <a:cs typeface="Times New Roman" pitchFamily="18" charset="0"/>
              </a:rPr>
              <a:t> </a:t>
            </a:r>
            <a:r>
              <a:rPr lang="en-US" sz="2000" dirty="0" err="1" smtClean="0">
                <a:solidFill>
                  <a:prstClr val="black"/>
                </a:solidFill>
                <a:latin typeface="+mn-lt"/>
                <a:cs typeface="Times New Roman" pitchFamily="18" charset="0"/>
              </a:rPr>
              <a:t>Shuy</a:t>
            </a:r>
            <a:r>
              <a:rPr lang="en-US" sz="2000" dirty="0" smtClean="0">
                <a:solidFill>
                  <a:prstClr val="black"/>
                </a:solidFill>
                <a:latin typeface="+mn-lt"/>
                <a:cs typeface="Times New Roman" pitchFamily="18" charset="0"/>
              </a:rPr>
              <a:t> (National Indian Health Board),  and Lacy Horn, Treasurer (Cherokee Nation)</a:t>
            </a:r>
          </a:p>
          <a:p>
            <a:pPr algn="ctr" eaLnBrk="1" fontAlgn="base" hangingPunct="1">
              <a:spcBef>
                <a:spcPct val="20000"/>
              </a:spcBef>
              <a:spcAft>
                <a:spcPct val="0"/>
              </a:spcAft>
              <a:buFont typeface="Arial" pitchFamily="34" charset="0"/>
              <a:buNone/>
            </a:pPr>
            <a:endParaRPr lang="en-US" sz="2000" dirty="0" smtClean="0">
              <a:solidFill>
                <a:prstClr val="black"/>
              </a:solidFill>
              <a:latin typeface="+mn-lt"/>
              <a:cs typeface="Times New Roman" pitchFamily="18" charset="0"/>
            </a:endParaRPr>
          </a:p>
          <a:p>
            <a:pPr algn="ctr" eaLnBrk="1" fontAlgn="base" hangingPunct="1">
              <a:spcBef>
                <a:spcPct val="20000"/>
              </a:spcBef>
              <a:spcAft>
                <a:spcPct val="0"/>
              </a:spcAft>
              <a:buFont typeface="Arial" pitchFamily="34" charset="0"/>
              <a:buNone/>
            </a:pPr>
            <a:r>
              <a:rPr lang="en-US" sz="2000" dirty="0" smtClean="0">
                <a:solidFill>
                  <a:prstClr val="black"/>
                </a:solidFill>
                <a:latin typeface="+mn-lt"/>
                <a:cs typeface="Times New Roman" pitchFamily="18" charset="0"/>
              </a:rPr>
              <a:t>September 4, 2013</a:t>
            </a:r>
          </a:p>
        </p:txBody>
      </p:sp>
      <p:cxnSp>
        <p:nvCxnSpPr>
          <p:cNvPr id="9" name="Straight Connector 8"/>
          <p:cNvCxnSpPr/>
          <p:nvPr/>
        </p:nvCxnSpPr>
        <p:spPr>
          <a:xfrm>
            <a:off x="0" y="4038600"/>
            <a:ext cx="9144000" cy="0"/>
          </a:xfrm>
          <a:prstGeom prst="line">
            <a:avLst/>
          </a:prstGeom>
          <a:ln/>
        </p:spPr>
        <p:style>
          <a:lnRef idx="3">
            <a:schemeClr val="accent2"/>
          </a:lnRef>
          <a:fillRef idx="0">
            <a:schemeClr val="accent2"/>
          </a:fillRef>
          <a:effectRef idx="2">
            <a:schemeClr val="accent2"/>
          </a:effectRef>
          <a:fontRef idx="minor">
            <a:schemeClr val="tx1"/>
          </a:fontRef>
        </p:style>
      </p:cxnSp>
      <p:pic>
        <p:nvPicPr>
          <p:cNvPr id="2053" name="Picture 6" descr="NCAI_Logo_FINAL_2010.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9644" y="385162"/>
            <a:ext cx="871712" cy="1779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08562"/>
            <a:ext cx="1858326" cy="195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descr="P:\Appropriations\Approps FY2014\2013 Unity Impact Week\budget webinar 2013 Sept. 4\nihb log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00700" y="910033"/>
            <a:ext cx="2819400" cy="7294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6234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Sequestration: Tribes Losing Ground </a:t>
            </a:r>
            <a:r>
              <a:rPr lang="en-US" sz="4000" dirty="0"/>
              <a:t>Critical Governmental Services</a:t>
            </a:r>
            <a:endParaRPr lang="en-US" dirty="0"/>
          </a:p>
        </p:txBody>
      </p:sp>
      <p:grpSp>
        <p:nvGrpSpPr>
          <p:cNvPr id="5" name="Group 4"/>
          <p:cNvGrpSpPr/>
          <p:nvPr/>
        </p:nvGrpSpPr>
        <p:grpSpPr>
          <a:xfrm>
            <a:off x="304800" y="1371600"/>
            <a:ext cx="8398631" cy="5029200"/>
            <a:chOff x="0" y="0"/>
            <a:chExt cx="5583817" cy="2886075"/>
          </a:xfrm>
        </p:grpSpPr>
        <p:graphicFrame>
          <p:nvGraphicFramePr>
            <p:cNvPr id="8" name="Chart 7"/>
            <p:cNvGraphicFramePr/>
            <p:nvPr>
              <p:extLst>
                <p:ext uri="{D42A27DB-BD31-4B8C-83A1-F6EECF244321}">
                  <p14:modId xmlns:p14="http://schemas.microsoft.com/office/powerpoint/2010/main" val="675823348"/>
                </p:ext>
              </p:extLst>
            </p:nvPr>
          </p:nvGraphicFramePr>
          <p:xfrm>
            <a:off x="0" y="0"/>
            <a:ext cx="5448300" cy="2886075"/>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Box 2"/>
            <p:cNvSpPr txBox="1">
              <a:spLocks noChangeArrowheads="1"/>
            </p:cNvSpPr>
            <p:nvPr/>
          </p:nvSpPr>
          <p:spPr bwMode="auto">
            <a:xfrm rot="19803070">
              <a:off x="4426444" y="1249762"/>
              <a:ext cx="1028106" cy="26975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US" sz="1400" dirty="0" err="1" smtClean="0">
                  <a:effectLst/>
                  <a:latin typeface="Calibri"/>
                  <a:ea typeface="Calibri"/>
                  <a:cs typeface="Times New Roman"/>
                </a:rPr>
                <a:t>Pres</a:t>
              </a:r>
              <a:r>
                <a:rPr lang="en-US" sz="1400" dirty="0" smtClean="0">
                  <a:effectLst/>
                  <a:latin typeface="Calibri"/>
                  <a:ea typeface="Calibri"/>
                  <a:cs typeface="Times New Roman"/>
                </a:rPr>
                <a:t>/Senate</a:t>
              </a:r>
              <a:endParaRPr lang="en-US" sz="2000" dirty="0">
                <a:effectLst/>
                <a:latin typeface="Calibri"/>
                <a:ea typeface="Calibri"/>
                <a:cs typeface="Times New Roman"/>
              </a:endParaRPr>
            </a:p>
          </p:txBody>
        </p:sp>
        <p:sp>
          <p:nvSpPr>
            <p:cNvPr id="10" name="Text Box 2"/>
            <p:cNvSpPr txBox="1">
              <a:spLocks noChangeArrowheads="1"/>
            </p:cNvSpPr>
            <p:nvPr/>
          </p:nvSpPr>
          <p:spPr bwMode="auto">
            <a:xfrm rot="1841704">
              <a:off x="2942930" y="939166"/>
              <a:ext cx="1638101" cy="379095"/>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400" dirty="0">
                  <a:effectLst/>
                  <a:latin typeface="Calibri"/>
                  <a:ea typeface="Calibri"/>
                  <a:cs typeface="Times New Roman"/>
                </a:rPr>
                <a:t>Inflation </a:t>
              </a:r>
              <a:r>
                <a:rPr lang="en-US" sz="1400" dirty="0" smtClean="0">
                  <a:effectLst/>
                  <a:latin typeface="Calibri"/>
                  <a:ea typeface="Calibri"/>
                  <a:cs typeface="Times New Roman"/>
                </a:rPr>
                <a:t>adjusted</a:t>
              </a:r>
              <a:endParaRPr lang="en-US" sz="2000" dirty="0">
                <a:effectLst/>
                <a:latin typeface="Calibri"/>
                <a:ea typeface="Calibri"/>
                <a:cs typeface="Times New Roman"/>
              </a:endParaRPr>
            </a:p>
          </p:txBody>
        </p:sp>
        <p:sp>
          <p:nvSpPr>
            <p:cNvPr id="12" name="Text Box 2"/>
            <p:cNvSpPr txBox="1">
              <a:spLocks noChangeArrowheads="1"/>
            </p:cNvSpPr>
            <p:nvPr/>
          </p:nvSpPr>
          <p:spPr bwMode="auto">
            <a:xfrm>
              <a:off x="4678307" y="1805535"/>
              <a:ext cx="905510" cy="25844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US" sz="1400" dirty="0" smtClean="0">
                  <a:effectLst/>
                  <a:latin typeface="Calibri"/>
                  <a:ea typeface="Calibri"/>
                  <a:cs typeface="Times New Roman"/>
                </a:rPr>
                <a:t>House</a:t>
              </a:r>
              <a:endParaRPr lang="en-US" sz="2000" dirty="0">
                <a:effectLst/>
                <a:latin typeface="Calibri"/>
                <a:ea typeface="Calibri"/>
                <a:cs typeface="Times New Roman"/>
              </a:endParaRPr>
            </a:p>
          </p:txBody>
        </p:sp>
        <p:sp>
          <p:nvSpPr>
            <p:cNvPr id="14" name="Text Box 2"/>
            <p:cNvSpPr txBox="1">
              <a:spLocks noChangeArrowheads="1"/>
            </p:cNvSpPr>
            <p:nvPr/>
          </p:nvSpPr>
          <p:spPr bwMode="auto">
            <a:xfrm rot="18441303">
              <a:off x="2283233" y="421070"/>
              <a:ext cx="841333" cy="299421"/>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400" dirty="0" smtClean="0">
                  <a:solidFill>
                    <a:schemeClr val="bg1">
                      <a:lumMod val="85000"/>
                    </a:schemeClr>
                  </a:solidFill>
                  <a:effectLst/>
                  <a:latin typeface="Calibri"/>
                  <a:ea typeface="Calibri"/>
                  <a:cs typeface="Times New Roman"/>
                </a:rPr>
                <a:t>Nominal</a:t>
              </a:r>
              <a:endParaRPr lang="en-US" sz="2000" dirty="0">
                <a:solidFill>
                  <a:schemeClr val="bg1">
                    <a:lumMod val="85000"/>
                  </a:schemeClr>
                </a:solidFill>
                <a:effectLst/>
                <a:latin typeface="Calibri"/>
                <a:ea typeface="Calibri"/>
                <a:cs typeface="Times New Roman"/>
              </a:endParaRPr>
            </a:p>
          </p:txBody>
        </p:sp>
      </p:grpSp>
      <p:cxnSp>
        <p:nvCxnSpPr>
          <p:cNvPr id="6" name="Straight Connector 5"/>
          <p:cNvCxnSpPr/>
          <p:nvPr/>
        </p:nvCxnSpPr>
        <p:spPr>
          <a:xfrm flipH="1">
            <a:off x="1847585" y="2743200"/>
            <a:ext cx="6017160" cy="0"/>
          </a:xfrm>
          <a:prstGeom prst="line">
            <a:avLst/>
          </a:prstGeom>
          <a:ln w="19050">
            <a:solidFill>
              <a:schemeClr val="bg1">
                <a:lumMod val="50000"/>
                <a:alpha val="47843"/>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8138537" y="2765746"/>
            <a:ext cx="1129787" cy="1193325"/>
            <a:chOff x="7946806" y="2161378"/>
            <a:chExt cx="1129787" cy="1038614"/>
          </a:xfrm>
        </p:grpSpPr>
        <p:sp>
          <p:nvSpPr>
            <p:cNvPr id="16" name="TextBox 15"/>
            <p:cNvSpPr txBox="1"/>
            <p:nvPr/>
          </p:nvSpPr>
          <p:spPr>
            <a:xfrm>
              <a:off x="8182707" y="2557093"/>
              <a:ext cx="893886" cy="642899"/>
            </a:xfrm>
            <a:prstGeom prst="rect">
              <a:avLst/>
            </a:prstGeom>
            <a:noFill/>
          </p:spPr>
          <p:txBody>
            <a:bodyPr wrap="square" lIns="0" rIns="0" rtlCol="0">
              <a:spAutoFit/>
            </a:bodyPr>
            <a:lstStyle/>
            <a:p>
              <a:r>
                <a:rPr lang="en-US" sz="1400" b="1" dirty="0" err="1" smtClean="0"/>
                <a:t>Sen</a:t>
              </a:r>
              <a:r>
                <a:rPr lang="en-US" sz="1400" b="1" dirty="0" smtClean="0"/>
                <a:t> </a:t>
              </a:r>
              <a:r>
                <a:rPr lang="el-GR" sz="1400" b="1" dirty="0" smtClean="0"/>
                <a:t>Δ</a:t>
              </a:r>
              <a:r>
                <a:rPr lang="en-US" sz="1400" b="1" dirty="0" smtClean="0"/>
                <a:t>  =</a:t>
              </a:r>
              <a:r>
                <a:rPr lang="el-GR" sz="1400" b="1" dirty="0" smtClean="0"/>
                <a:t> </a:t>
              </a:r>
              <a:endParaRPr lang="en-US" sz="1400" b="1" dirty="0" smtClean="0"/>
            </a:p>
            <a:p>
              <a:r>
                <a:rPr lang="en-US" sz="1400" b="1" dirty="0" smtClean="0"/>
                <a:t>-11% from FY10</a:t>
              </a:r>
              <a:endParaRPr lang="en-US" b="1" dirty="0"/>
            </a:p>
          </p:txBody>
        </p:sp>
        <p:sp>
          <p:nvSpPr>
            <p:cNvPr id="17" name="Down Arrow 16"/>
            <p:cNvSpPr/>
            <p:nvPr/>
          </p:nvSpPr>
          <p:spPr>
            <a:xfrm>
              <a:off x="7946806" y="2161378"/>
              <a:ext cx="235901" cy="886622"/>
            </a:xfrm>
            <a:prstGeom prst="downArrow">
              <a:avLst/>
            </a:prstGeom>
            <a:solidFill>
              <a:srgbClr val="C00000"/>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 name="Group 17"/>
          <p:cNvGrpSpPr/>
          <p:nvPr/>
        </p:nvGrpSpPr>
        <p:grpSpPr>
          <a:xfrm>
            <a:off x="7935628" y="2743201"/>
            <a:ext cx="1018914" cy="2030895"/>
            <a:chOff x="7946806" y="2161378"/>
            <a:chExt cx="1018914" cy="986937"/>
          </a:xfrm>
        </p:grpSpPr>
        <p:sp>
          <p:nvSpPr>
            <p:cNvPr id="19" name="TextBox 18"/>
            <p:cNvSpPr txBox="1"/>
            <p:nvPr/>
          </p:nvSpPr>
          <p:spPr>
            <a:xfrm>
              <a:off x="8203720" y="2789353"/>
              <a:ext cx="762000" cy="358962"/>
            </a:xfrm>
            <a:prstGeom prst="rect">
              <a:avLst/>
            </a:prstGeom>
            <a:noFill/>
          </p:spPr>
          <p:txBody>
            <a:bodyPr wrap="square" lIns="0" rIns="0" rtlCol="0">
              <a:spAutoFit/>
            </a:bodyPr>
            <a:lstStyle/>
            <a:p>
              <a:r>
                <a:rPr lang="en-US" sz="1400" b="1" dirty="0" smtClean="0"/>
                <a:t>House </a:t>
              </a:r>
              <a:r>
                <a:rPr lang="el-GR" sz="1400" b="1" dirty="0" smtClean="0"/>
                <a:t>Δ </a:t>
              </a:r>
              <a:r>
                <a:rPr lang="en-US" sz="1400" b="1" dirty="0" smtClean="0"/>
                <a:t>= -19% from FY10 </a:t>
              </a:r>
              <a:endParaRPr lang="en-US" b="1" dirty="0"/>
            </a:p>
          </p:txBody>
        </p:sp>
        <p:sp>
          <p:nvSpPr>
            <p:cNvPr id="20" name="Down Arrow 19"/>
            <p:cNvSpPr/>
            <p:nvPr/>
          </p:nvSpPr>
          <p:spPr>
            <a:xfrm>
              <a:off x="7946806" y="2161378"/>
              <a:ext cx="235901" cy="886622"/>
            </a:xfrm>
            <a:prstGeom prst="downArrow">
              <a:avLst/>
            </a:prstGeom>
            <a:solidFill>
              <a:srgbClr val="C00000"/>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24" name="Straight Connector 23"/>
          <p:cNvCxnSpPr/>
          <p:nvPr/>
        </p:nvCxnSpPr>
        <p:spPr>
          <a:xfrm flipH="1">
            <a:off x="1847585" y="2743200"/>
            <a:ext cx="6017160" cy="0"/>
          </a:xfrm>
          <a:prstGeom prst="line">
            <a:avLst/>
          </a:prstGeom>
          <a:ln w="19050">
            <a:solidFill>
              <a:schemeClr val="bg1">
                <a:lumMod val="50000"/>
                <a:alpha val="47843"/>
              </a:schemeClr>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714499" y="3784437"/>
            <a:ext cx="2781301" cy="461665"/>
          </a:xfrm>
          <a:prstGeom prst="rect">
            <a:avLst/>
          </a:prstGeom>
          <a:noFill/>
        </p:spPr>
        <p:txBody>
          <a:bodyPr wrap="square" rtlCol="0">
            <a:spAutoFit/>
          </a:bodyPr>
          <a:lstStyle/>
          <a:p>
            <a:r>
              <a:rPr lang="en-US" sz="1200" dirty="0" smtClean="0"/>
              <a:t>Adjusting for inflation,  even the PB/Senate level is lower than FY06 levels</a:t>
            </a:r>
            <a:endParaRPr lang="en-US" sz="1200" dirty="0"/>
          </a:p>
        </p:txBody>
      </p:sp>
      <p:sp>
        <p:nvSpPr>
          <p:cNvPr id="26" name="TextBox 25"/>
          <p:cNvSpPr txBox="1"/>
          <p:nvPr/>
        </p:nvSpPr>
        <p:spPr>
          <a:xfrm>
            <a:off x="381000" y="6399599"/>
            <a:ext cx="4334954" cy="276999"/>
          </a:xfrm>
          <a:prstGeom prst="rect">
            <a:avLst/>
          </a:prstGeom>
          <a:noFill/>
        </p:spPr>
        <p:txBody>
          <a:bodyPr wrap="square" rtlCol="0">
            <a:spAutoFit/>
          </a:bodyPr>
          <a:lstStyle/>
          <a:p>
            <a:r>
              <a:rPr lang="en-US" sz="1200" dirty="0" smtClean="0"/>
              <a:t>NCAI Analysis, BIA Budget</a:t>
            </a:r>
            <a:endParaRPr lang="en-US" sz="1200" dirty="0"/>
          </a:p>
        </p:txBody>
      </p:sp>
      <p:cxnSp>
        <p:nvCxnSpPr>
          <p:cNvPr id="21" name="Straight Connector 20"/>
          <p:cNvCxnSpPr/>
          <p:nvPr/>
        </p:nvCxnSpPr>
        <p:spPr>
          <a:xfrm flipH="1">
            <a:off x="1847585" y="3813012"/>
            <a:ext cx="6017160" cy="0"/>
          </a:xfrm>
          <a:prstGeom prst="line">
            <a:avLst/>
          </a:prstGeom>
          <a:ln w="19050">
            <a:solidFill>
              <a:schemeClr val="bg1">
                <a:lumMod val="50000"/>
                <a:alpha val="47843"/>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1866635" y="4565504"/>
            <a:ext cx="6017160" cy="0"/>
          </a:xfrm>
          <a:prstGeom prst="line">
            <a:avLst/>
          </a:prstGeom>
          <a:ln w="19050">
            <a:solidFill>
              <a:schemeClr val="bg1">
                <a:lumMod val="50000"/>
                <a:alpha val="47843"/>
              </a:schemeClr>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847585" y="2382810"/>
            <a:ext cx="1792827" cy="307777"/>
          </a:xfrm>
          <a:prstGeom prst="rect">
            <a:avLst/>
          </a:prstGeom>
          <a:noFill/>
        </p:spPr>
        <p:txBody>
          <a:bodyPr wrap="square" rtlCol="0">
            <a:spAutoFit/>
          </a:bodyPr>
          <a:lstStyle/>
          <a:p>
            <a:r>
              <a:rPr lang="en-US" sz="1400" dirty="0" smtClean="0"/>
              <a:t>FY10 Level</a:t>
            </a:r>
            <a:endParaRPr lang="en-US" sz="1400" dirty="0"/>
          </a:p>
        </p:txBody>
      </p:sp>
    </p:spTree>
    <p:extLst>
      <p:ext uri="{BB962C8B-B14F-4D97-AF65-F5344CB8AC3E}">
        <p14:creationId xmlns:p14="http://schemas.microsoft.com/office/powerpoint/2010/main" val="2754515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61111E-6 -2.41499E-6 L 0.00225 0.15545 " pathEditMode="relative" rAng="0" ptsTypes="AA">
                                      <p:cBhvr>
                                        <p:cTn id="6" dur="1000" fill="hold"/>
                                        <p:tgtEl>
                                          <p:spTgt spid="6"/>
                                        </p:tgtEl>
                                        <p:attrNameLst>
                                          <p:attrName>ppt_x</p:attrName>
                                          <p:attrName>ppt_y</p:attrName>
                                        </p:attrNameLst>
                                      </p:cBhvr>
                                      <p:rCtr x="104" y="7772"/>
                                    </p:animMotion>
                                  </p:childTnLst>
                                </p:cTn>
                              </p:par>
                              <p:par>
                                <p:cTn id="7" presetID="47"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animEffect transition="in" filter="fade">
                                      <p:cBhvr>
                                        <p:cTn id="9" dur="1000"/>
                                        <p:tgtEl>
                                          <p:spTgt spid="15"/>
                                        </p:tgtEl>
                                      </p:cBhvr>
                                    </p:animEffect>
                                    <p:anim calcmode="lin" valueType="num">
                                      <p:cBhvr>
                                        <p:cTn id="10" dur="1000" fill="hold"/>
                                        <p:tgtEl>
                                          <p:spTgt spid="15"/>
                                        </p:tgtEl>
                                        <p:attrNameLst>
                                          <p:attrName>ppt_x</p:attrName>
                                        </p:attrNameLst>
                                      </p:cBhvr>
                                      <p:tavLst>
                                        <p:tav tm="0">
                                          <p:val>
                                            <p:strVal val="#ppt_x"/>
                                          </p:val>
                                        </p:tav>
                                        <p:tav tm="100000">
                                          <p:val>
                                            <p:strVal val="#ppt_x"/>
                                          </p:val>
                                        </p:tav>
                                      </p:tavLst>
                                    </p:anim>
                                    <p:anim calcmode="lin" valueType="num">
                                      <p:cBhvr>
                                        <p:cTn id="1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25"/>
                                        </p:tgtEl>
                                        <p:attrNameLst>
                                          <p:attrName>style.visibility</p:attrName>
                                        </p:attrNameLst>
                                      </p:cBhvr>
                                      <p:to>
                                        <p:strVal val="visible"/>
                                      </p:to>
                                    </p:set>
                                    <p:anim calcmode="lin" valueType="num">
                                      <p:cBhvr>
                                        <p:cTn id="16" dur="1000" fill="hold"/>
                                        <p:tgtEl>
                                          <p:spTgt spid="25"/>
                                        </p:tgtEl>
                                        <p:attrNameLst>
                                          <p:attrName>ppt_w</p:attrName>
                                        </p:attrNameLst>
                                      </p:cBhvr>
                                      <p:tavLst>
                                        <p:tav tm="0">
                                          <p:val>
                                            <p:fltVal val="0"/>
                                          </p:val>
                                        </p:tav>
                                        <p:tav tm="100000">
                                          <p:val>
                                            <p:strVal val="#ppt_w"/>
                                          </p:val>
                                        </p:tav>
                                      </p:tavLst>
                                    </p:anim>
                                    <p:anim calcmode="lin" valueType="num">
                                      <p:cBhvr>
                                        <p:cTn id="17" dur="1000" fill="hold"/>
                                        <p:tgtEl>
                                          <p:spTgt spid="25"/>
                                        </p:tgtEl>
                                        <p:attrNameLst>
                                          <p:attrName>ppt_h</p:attrName>
                                        </p:attrNameLst>
                                      </p:cBhvr>
                                      <p:tavLst>
                                        <p:tav tm="0">
                                          <p:val>
                                            <p:fltVal val="0"/>
                                          </p:val>
                                        </p:tav>
                                        <p:tav tm="100000">
                                          <p:val>
                                            <p:strVal val="#ppt_h"/>
                                          </p:val>
                                        </p:tav>
                                      </p:tavLst>
                                    </p:anim>
                                    <p:animEffect transition="in" filter="fade">
                                      <p:cBhvr>
                                        <p:cTn id="18" dur="1000"/>
                                        <p:tgtEl>
                                          <p:spTgt spid="25"/>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nodeType="clickEffect">
                                  <p:stCondLst>
                                    <p:cond delay="0"/>
                                  </p:stCondLst>
                                  <p:childTnLst>
                                    <p:animMotion origin="layout" path="M 0.00225 0.15556 L 0.00225 0.26667 " pathEditMode="relative" rAng="0" ptsTypes="AA">
                                      <p:cBhvr>
                                        <p:cTn id="22" dur="2000" fill="hold"/>
                                        <p:tgtEl>
                                          <p:spTgt spid="6"/>
                                        </p:tgtEl>
                                        <p:attrNameLst>
                                          <p:attrName>ppt_x</p:attrName>
                                          <p:attrName>ppt_y</p:attrName>
                                        </p:attrNameLst>
                                      </p:cBhvr>
                                      <p:rCtr x="0" y="5556"/>
                                    </p:animMotion>
                                  </p:childTnLst>
                                </p:cTn>
                              </p:par>
                              <p:par>
                                <p:cTn id="23" presetID="47"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1000"/>
                                        <p:tgtEl>
                                          <p:spTgt spid="18"/>
                                        </p:tgtEl>
                                      </p:cBhvr>
                                    </p:animEffect>
                                    <p:anim calcmode="lin" valueType="num">
                                      <p:cBhvr>
                                        <p:cTn id="26" dur="1000" fill="hold"/>
                                        <p:tgtEl>
                                          <p:spTgt spid="18"/>
                                        </p:tgtEl>
                                        <p:attrNameLst>
                                          <p:attrName>ppt_x</p:attrName>
                                        </p:attrNameLst>
                                      </p:cBhvr>
                                      <p:tavLst>
                                        <p:tav tm="0">
                                          <p:val>
                                            <p:strVal val="#ppt_x"/>
                                          </p:val>
                                        </p:tav>
                                        <p:tav tm="100000">
                                          <p:val>
                                            <p:strVal val="#ppt_x"/>
                                          </p:val>
                                        </p:tav>
                                      </p:tavLst>
                                    </p:anim>
                                    <p:anim calcmode="lin" valueType="num">
                                      <p:cBhvr>
                                        <p:cTn id="27" dur="1000" fill="hold"/>
                                        <p:tgtEl>
                                          <p:spTgt spid="18"/>
                                        </p:tgtEl>
                                        <p:attrNameLst>
                                          <p:attrName>ppt_y</p:attrName>
                                        </p:attrNameLst>
                                      </p:cBhvr>
                                      <p:tavLst>
                                        <p:tav tm="0">
                                          <p:val>
                                            <p:strVal val="#ppt_y-.1"/>
                                          </p:val>
                                        </p:tav>
                                        <p:tav tm="100000">
                                          <p:val>
                                            <p:strVal val="#ppt_y"/>
                                          </p:val>
                                        </p:tav>
                                      </p:tavLst>
                                    </p:anim>
                                  </p:childTnLst>
                                </p:cTn>
                              </p:par>
                              <p:par>
                                <p:cTn id="28" presetID="1" presetClass="exit" presetSubtype="0" fill="hold" nodeType="withEffect">
                                  <p:stCondLst>
                                    <p:cond delay="0"/>
                                  </p:stCondLst>
                                  <p:childTnLst>
                                    <p:set>
                                      <p:cBhvr>
                                        <p:cTn id="29"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FY14 Appropriations Activities</a:t>
            </a:r>
            <a:endParaRPr lang="en-US" dirty="0"/>
          </a:p>
        </p:txBody>
      </p:sp>
      <p:sp>
        <p:nvSpPr>
          <p:cNvPr id="3" name="Content Placeholder 2"/>
          <p:cNvSpPr>
            <a:spLocks noGrp="1"/>
          </p:cNvSpPr>
          <p:nvPr>
            <p:ph idx="1"/>
          </p:nvPr>
        </p:nvSpPr>
        <p:spPr>
          <a:xfrm>
            <a:off x="457200" y="1447800"/>
            <a:ext cx="8229600" cy="4876800"/>
          </a:xfrm>
        </p:spPr>
        <p:txBody>
          <a:bodyPr>
            <a:normAutofit fontScale="62500" lnSpcReduction="20000"/>
          </a:bodyPr>
          <a:lstStyle/>
          <a:p>
            <a:r>
              <a:rPr lang="en-US" dirty="0" smtClean="0"/>
              <a:t>Interior-Environment </a:t>
            </a:r>
            <a:r>
              <a:rPr lang="en-US" dirty="0"/>
              <a:t>B</a:t>
            </a:r>
            <a:r>
              <a:rPr lang="en-US" dirty="0" smtClean="0"/>
              <a:t>ill</a:t>
            </a:r>
          </a:p>
          <a:p>
            <a:pPr lvl="1"/>
            <a:r>
              <a:rPr lang="en-US" dirty="0" smtClean="0"/>
              <a:t>Very contentious, due to environmental policy riders and wildlife protection programs.</a:t>
            </a:r>
          </a:p>
          <a:p>
            <a:pPr lvl="1"/>
            <a:r>
              <a:rPr lang="en-US" dirty="0" smtClean="0"/>
              <a:t>House Subcommittee markup held July 23. Full </a:t>
            </a:r>
            <a:r>
              <a:rPr lang="en-US" dirty="0" err="1" smtClean="0"/>
              <a:t>Cmte</a:t>
            </a:r>
            <a:r>
              <a:rPr lang="en-US" dirty="0" smtClean="0"/>
              <a:t> July 31 Senate will likely release a draft but not mark it up.</a:t>
            </a:r>
          </a:p>
          <a:p>
            <a:r>
              <a:rPr lang="en-US" dirty="0" smtClean="0"/>
              <a:t>Transportation HUD</a:t>
            </a:r>
          </a:p>
          <a:p>
            <a:pPr lvl="1"/>
            <a:r>
              <a:rPr lang="en-US" dirty="0" smtClean="0"/>
              <a:t>NAHASDA block grant cut from $650M to $600M</a:t>
            </a:r>
          </a:p>
          <a:p>
            <a:pPr lvl="2"/>
            <a:r>
              <a:rPr lang="en-US" dirty="0" smtClean="0"/>
              <a:t>Cole’s office said they will work with the Senate side to restore it towards the end of the </a:t>
            </a:r>
            <a:r>
              <a:rPr lang="en-US" dirty="0" err="1" smtClean="0"/>
              <a:t>approps</a:t>
            </a:r>
            <a:r>
              <a:rPr lang="en-US" dirty="0" smtClean="0"/>
              <a:t> season.</a:t>
            </a:r>
          </a:p>
          <a:p>
            <a:r>
              <a:rPr lang="en-US" dirty="0" smtClean="0"/>
              <a:t>House </a:t>
            </a:r>
            <a:r>
              <a:rPr lang="en-US" dirty="0"/>
              <a:t>Appropriations Chairman Harold Rogers (R-KY) commented that, "With this </a:t>
            </a:r>
            <a:r>
              <a:rPr lang="en-US" dirty="0" smtClean="0"/>
              <a:t>action [pulling the T-HUD bill from </a:t>
            </a:r>
            <a:r>
              <a:rPr lang="en-US" smtClean="0"/>
              <a:t>the floor], </a:t>
            </a:r>
            <a:r>
              <a:rPr lang="en-US" dirty="0"/>
              <a:t>the House has declined to proceed on the implementation of the very budget it adopted just three months ago," referring to the House budget resolution written by Congressman Paul Ryan (R-WI</a:t>
            </a:r>
            <a:r>
              <a:rPr lang="en-US" dirty="0" smtClean="0"/>
              <a:t>). He </a:t>
            </a:r>
            <a:r>
              <a:rPr lang="en-US" dirty="0"/>
              <a:t>added, "The House, Senate and White House must come together as soon as possible on a comprehensive compromise that repeals sequestration, takes the nation off this lurching path from fiscal crisis to fiscal crisis, reduces our deficits and debt, and provides a realistic top-line discretionary spending level to fund the government in a responsible and attainable way."</a:t>
            </a:r>
          </a:p>
          <a:p>
            <a:endParaRPr lang="en-US" dirty="0" smtClean="0"/>
          </a:p>
          <a:p>
            <a:pPr lvl="1"/>
            <a:endParaRPr lang="en-US" dirty="0"/>
          </a:p>
        </p:txBody>
      </p:sp>
    </p:spTree>
    <p:extLst>
      <p:ext uri="{BB962C8B-B14F-4D97-AF65-F5344CB8AC3E}">
        <p14:creationId xmlns:p14="http://schemas.microsoft.com/office/powerpoint/2010/main" val="1561869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House vs. Senate on </a:t>
            </a:r>
            <a:br>
              <a:rPr lang="en-US" dirty="0" smtClean="0"/>
            </a:br>
            <a:r>
              <a:rPr lang="en-US" dirty="0" smtClean="0"/>
              <a:t>Contract Support Costs</a:t>
            </a:r>
            <a:endParaRPr lang="en-US" dirty="0"/>
          </a:p>
        </p:txBody>
      </p:sp>
      <p:sp>
        <p:nvSpPr>
          <p:cNvPr id="3" name="Content Placeholder 2"/>
          <p:cNvSpPr>
            <a:spLocks noGrp="1"/>
          </p:cNvSpPr>
          <p:nvPr>
            <p:ph idx="1"/>
          </p:nvPr>
        </p:nvSpPr>
        <p:spPr/>
        <p:txBody>
          <a:bodyPr/>
          <a:lstStyle/>
          <a:p>
            <a:r>
              <a:rPr lang="en-US" dirty="0"/>
              <a:t>Significantly, the House bill does not include the contract support costs cap language that has been in the bill for about a decade. </a:t>
            </a:r>
            <a:endParaRPr lang="en-US" dirty="0" smtClean="0"/>
          </a:p>
          <a:p>
            <a:r>
              <a:rPr lang="en-US" dirty="0" smtClean="0"/>
              <a:t>The bill </a:t>
            </a:r>
            <a:r>
              <a:rPr lang="en-US" dirty="0"/>
              <a:t>rejects the Administration’s proposal for individually capping contract support costs. </a:t>
            </a:r>
            <a:endParaRPr lang="en-US" dirty="0" smtClean="0"/>
          </a:p>
          <a:p>
            <a:r>
              <a:rPr lang="en-US" dirty="0" smtClean="0"/>
              <a:t>The </a:t>
            </a:r>
            <a:r>
              <a:rPr lang="en-US" dirty="0"/>
              <a:t>bill also does not include the separate account for contract support costs.</a:t>
            </a:r>
          </a:p>
          <a:p>
            <a:endParaRPr lang="en-US" dirty="0"/>
          </a:p>
        </p:txBody>
      </p:sp>
    </p:spTree>
    <p:extLst>
      <p:ext uri="{BB962C8B-B14F-4D97-AF65-F5344CB8AC3E}">
        <p14:creationId xmlns:p14="http://schemas.microsoft.com/office/powerpoint/2010/main" val="30831321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Autofit/>
          </a:bodyPr>
          <a:lstStyle/>
          <a:p>
            <a:r>
              <a:rPr lang="en-US" sz="2400" dirty="0"/>
              <a:t>Common </a:t>
            </a:r>
            <a:r>
              <a:rPr lang="en-US" sz="2400" dirty="0" smtClean="0"/>
              <a:t>Ground: Upholding Treaty Promises is Bipartisan</a:t>
            </a:r>
            <a:endParaRPr lang="en-US" sz="2400" dirty="0"/>
          </a:p>
        </p:txBody>
      </p:sp>
      <p:sp>
        <p:nvSpPr>
          <p:cNvPr id="3" name="Content Placeholder 2"/>
          <p:cNvSpPr>
            <a:spLocks noGrp="1"/>
          </p:cNvSpPr>
          <p:nvPr>
            <p:ph idx="1"/>
          </p:nvPr>
        </p:nvSpPr>
        <p:spPr>
          <a:xfrm>
            <a:off x="457200" y="914400"/>
            <a:ext cx="8229600" cy="5715000"/>
          </a:xfrm>
        </p:spPr>
        <p:txBody>
          <a:bodyPr>
            <a:normAutofit fontScale="40000" lnSpcReduction="20000"/>
          </a:bodyPr>
          <a:lstStyle/>
          <a:p>
            <a:r>
              <a:rPr lang="en-US" u="sng" dirty="0">
                <a:solidFill>
                  <a:srgbClr val="C00000"/>
                </a:solidFill>
              </a:rPr>
              <a:t>Congressman Simpson</a:t>
            </a:r>
            <a:r>
              <a:rPr lang="en-US" dirty="0">
                <a:solidFill>
                  <a:srgbClr val="C00000"/>
                </a:solidFill>
              </a:rPr>
              <a:t> (R-ID), Interior Subcommittee Chair: "This bill makes critical investments in Indian County-an area of strong interest to the bipartisan Members of this subcommittee. </a:t>
            </a:r>
            <a:r>
              <a:rPr lang="en-US" b="1" i="1" dirty="0">
                <a:solidFill>
                  <a:srgbClr val="C00000"/>
                </a:solidFill>
              </a:rPr>
              <a:t>Members on both sides of the aisle agree that sequester is having a negative impact on these health accounts, affecting some of the most vulnerable of our Native American brothers and sisters. We're not able to turn off sequester in our bill but we must work together to carry that message to the Budget Committee and hopefully get this resolved.</a:t>
            </a:r>
            <a:r>
              <a:rPr lang="en-US" dirty="0">
                <a:solidFill>
                  <a:srgbClr val="C00000"/>
                </a:solidFill>
              </a:rPr>
              <a:t>“</a:t>
            </a:r>
          </a:p>
          <a:p>
            <a:endParaRPr lang="en-US" dirty="0">
              <a:solidFill>
                <a:srgbClr val="C00000"/>
              </a:solidFill>
            </a:endParaRPr>
          </a:p>
          <a:p>
            <a:r>
              <a:rPr lang="en-US" u="sng" dirty="0">
                <a:solidFill>
                  <a:srgbClr val="C00000"/>
                </a:solidFill>
              </a:rPr>
              <a:t>Congressman Don Young</a:t>
            </a:r>
            <a:r>
              <a:rPr lang="en-US" dirty="0">
                <a:solidFill>
                  <a:srgbClr val="C00000"/>
                </a:solidFill>
              </a:rPr>
              <a:t> (R‐AK): “I believe very strongly that if you read the Constitution and our agreement with the American Indians and Alaska Natives, we have an obligation…</a:t>
            </a:r>
            <a:r>
              <a:rPr lang="en-US" b="1" i="1" dirty="0">
                <a:solidFill>
                  <a:srgbClr val="C00000"/>
                </a:solidFill>
              </a:rPr>
              <a:t>And I don't want to see us balancing the budget on the backs of those we have an obligation to.</a:t>
            </a:r>
            <a:r>
              <a:rPr lang="en-US" dirty="0">
                <a:solidFill>
                  <a:srgbClr val="C00000"/>
                </a:solidFill>
              </a:rPr>
              <a:t>“</a:t>
            </a:r>
          </a:p>
          <a:p>
            <a:endParaRPr lang="en-US" dirty="0"/>
          </a:p>
          <a:p>
            <a:r>
              <a:rPr lang="en-US" u="sng" dirty="0">
                <a:solidFill>
                  <a:schemeClr val="accent1"/>
                </a:solidFill>
              </a:rPr>
              <a:t>Congresswoman McCollum</a:t>
            </a:r>
            <a:r>
              <a:rPr lang="en-US" dirty="0">
                <a:solidFill>
                  <a:schemeClr val="accent1"/>
                </a:solidFill>
              </a:rPr>
              <a:t> (D-MN): While Medicare, Medicaid, </a:t>
            </a:r>
            <a:r>
              <a:rPr lang="en-US" dirty="0" err="1">
                <a:solidFill>
                  <a:schemeClr val="accent1"/>
                </a:solidFill>
              </a:rPr>
              <a:t>etc</a:t>
            </a:r>
            <a:r>
              <a:rPr lang="en-US" dirty="0">
                <a:solidFill>
                  <a:schemeClr val="accent1"/>
                </a:solidFill>
              </a:rPr>
              <a:t> are protected from sequestration, IHS will be cut. "</a:t>
            </a:r>
            <a:r>
              <a:rPr lang="en-US" b="1" i="1" dirty="0">
                <a:solidFill>
                  <a:schemeClr val="accent1"/>
                </a:solidFill>
              </a:rPr>
              <a:t>When it's the morally right thing to do and when the federal government has a legal responsibility through treaties to provide this</a:t>
            </a:r>
            <a:r>
              <a:rPr lang="en-US" dirty="0">
                <a:solidFill>
                  <a:schemeClr val="accent1"/>
                </a:solidFill>
              </a:rPr>
              <a:t>, to tell Indian Country, ‘you're affected by sequestration, the rest of the United States population is not.' </a:t>
            </a:r>
            <a:r>
              <a:rPr lang="en-US" b="1" i="1" dirty="0">
                <a:solidFill>
                  <a:schemeClr val="accent1"/>
                </a:solidFill>
              </a:rPr>
              <a:t>That's morally wrong</a:t>
            </a:r>
            <a:r>
              <a:rPr lang="en-US" i="1" dirty="0">
                <a:solidFill>
                  <a:schemeClr val="accent1"/>
                </a:solidFill>
              </a:rPr>
              <a:t>.</a:t>
            </a:r>
            <a:r>
              <a:rPr lang="en-US" dirty="0">
                <a:solidFill>
                  <a:schemeClr val="accent1"/>
                </a:solidFill>
              </a:rPr>
              <a:t> </a:t>
            </a:r>
            <a:r>
              <a:rPr lang="en-US" b="1" i="1" dirty="0">
                <a:solidFill>
                  <a:schemeClr val="accent1"/>
                </a:solidFill>
              </a:rPr>
              <a:t>A bipartisan group of House members wants to protect Indian Health Services from sequestration</a:t>
            </a:r>
            <a:r>
              <a:rPr lang="en-US" dirty="0">
                <a:solidFill>
                  <a:schemeClr val="accent1"/>
                </a:solidFill>
              </a:rPr>
              <a:t>. But House leaders say other programs will need to be cut if money is restored to Indian Health Services</a:t>
            </a:r>
            <a:r>
              <a:rPr lang="en-US" dirty="0" smtClean="0">
                <a:solidFill>
                  <a:schemeClr val="accent1"/>
                </a:solidFill>
              </a:rPr>
              <a:t>.</a:t>
            </a:r>
          </a:p>
          <a:p>
            <a:endParaRPr lang="en-US" dirty="0"/>
          </a:p>
          <a:p>
            <a:r>
              <a:rPr lang="en-US" u="sng" dirty="0">
                <a:solidFill>
                  <a:srgbClr val="C00000"/>
                </a:solidFill>
              </a:rPr>
              <a:t>Senator Murkowski</a:t>
            </a:r>
            <a:r>
              <a:rPr lang="en-US" dirty="0">
                <a:solidFill>
                  <a:srgbClr val="C00000"/>
                </a:solidFill>
              </a:rPr>
              <a:t> (Appropriations and SCIA): "Self-determined contracts are the core of our nation's federal trust relationship with Indian tribes. </a:t>
            </a:r>
            <a:r>
              <a:rPr lang="en-US" dirty="0" smtClean="0">
                <a:solidFill>
                  <a:srgbClr val="C00000"/>
                </a:solidFill>
              </a:rPr>
              <a:t>…tribes </a:t>
            </a:r>
            <a:r>
              <a:rPr lang="en-US" dirty="0">
                <a:solidFill>
                  <a:srgbClr val="C00000"/>
                </a:solidFill>
              </a:rPr>
              <a:t>operate the federal programs promised to Indians for the removal of their lands. </a:t>
            </a:r>
            <a:r>
              <a:rPr lang="en-US" b="1" i="1" dirty="0">
                <a:solidFill>
                  <a:srgbClr val="C00000"/>
                </a:solidFill>
              </a:rPr>
              <a:t>This is a federal responsibility that exists in strong budget times and, most importantly, in difficult budget times as well</a:t>
            </a:r>
            <a:r>
              <a:rPr lang="en-US" dirty="0" smtClean="0">
                <a:solidFill>
                  <a:srgbClr val="C00000"/>
                </a:solidFill>
              </a:rPr>
              <a:t>.“</a:t>
            </a:r>
          </a:p>
          <a:p>
            <a:endParaRPr lang="en-US" dirty="0" smtClean="0"/>
          </a:p>
          <a:p>
            <a:r>
              <a:rPr lang="en-US" u="sng" dirty="0" smtClean="0">
                <a:solidFill>
                  <a:schemeClr val="accent1"/>
                </a:solidFill>
              </a:rPr>
              <a:t>Senator Franken </a:t>
            </a:r>
            <a:r>
              <a:rPr lang="en-US" dirty="0" smtClean="0">
                <a:solidFill>
                  <a:schemeClr val="accent1"/>
                </a:solidFill>
              </a:rPr>
              <a:t>(D-MN): “The </a:t>
            </a:r>
            <a:r>
              <a:rPr lang="en-US" dirty="0">
                <a:solidFill>
                  <a:schemeClr val="accent1"/>
                </a:solidFill>
              </a:rPr>
              <a:t>severe cuts made to programs that benefit Native American students are a distressing reminder of why we need to replace the entire </a:t>
            </a:r>
            <a:r>
              <a:rPr lang="en-US" dirty="0" smtClean="0">
                <a:solidFill>
                  <a:schemeClr val="accent1"/>
                </a:solidFill>
              </a:rPr>
              <a:t>sequester…. </a:t>
            </a:r>
            <a:r>
              <a:rPr lang="en-US" b="1" i="1" dirty="0" smtClean="0">
                <a:solidFill>
                  <a:schemeClr val="accent1"/>
                </a:solidFill>
              </a:rPr>
              <a:t>Children </a:t>
            </a:r>
            <a:r>
              <a:rPr lang="en-US" b="1" i="1" dirty="0">
                <a:solidFill>
                  <a:schemeClr val="accent1"/>
                </a:solidFill>
              </a:rPr>
              <a:t>in Indian Country are hurting because of the sequester, and it’s only going to get worse if we don’t get something done</a:t>
            </a:r>
            <a:r>
              <a:rPr lang="en-US" b="1" i="1" dirty="0" smtClean="0">
                <a:solidFill>
                  <a:schemeClr val="accent1"/>
                </a:solidFill>
              </a:rPr>
              <a:t>.”</a:t>
            </a:r>
          </a:p>
          <a:p>
            <a:endParaRPr lang="en-US" u="sng" dirty="0" smtClean="0"/>
          </a:p>
          <a:p>
            <a:r>
              <a:rPr lang="en-US" u="sng" dirty="0" smtClean="0">
                <a:solidFill>
                  <a:srgbClr val="C00000"/>
                </a:solidFill>
              </a:rPr>
              <a:t>Congressman Cole </a:t>
            </a:r>
            <a:r>
              <a:rPr lang="en-US" dirty="0" smtClean="0">
                <a:solidFill>
                  <a:srgbClr val="C00000"/>
                </a:solidFill>
              </a:rPr>
              <a:t>(R-OK): “</a:t>
            </a:r>
            <a:r>
              <a:rPr lang="en-US" dirty="0">
                <a:solidFill>
                  <a:srgbClr val="C00000"/>
                </a:solidFill>
              </a:rPr>
              <a:t>The cuts in the BIA the Office of Special Trustee are well below the 19% in the entire budget. </a:t>
            </a:r>
            <a:r>
              <a:rPr lang="en-US" b="1" i="1" dirty="0">
                <a:solidFill>
                  <a:srgbClr val="C00000"/>
                </a:solidFill>
              </a:rPr>
              <a:t>And I have no doubt if our allocation gets better that those things will be addressed in appropriate fashion as well</a:t>
            </a:r>
            <a:r>
              <a:rPr lang="en-US" dirty="0">
                <a:solidFill>
                  <a:srgbClr val="C00000"/>
                </a:solidFill>
              </a:rPr>
              <a:t>. So this bill does prioritize and continues in a bipartisan way to prioritize funding in Indian Country and fulfilling our treaty obligations and trust obligations to Native American nations and I’m proud of that and again </a:t>
            </a:r>
            <a:r>
              <a:rPr lang="en-US" b="1" i="1" dirty="0">
                <a:solidFill>
                  <a:srgbClr val="C00000"/>
                </a:solidFill>
              </a:rPr>
              <a:t>that wouldn’t have happened without my friend the chairman but it wouldn’t have happened without my friends on the other side of the aisle, who I know care as deeply about this issue as certainly I do</a:t>
            </a:r>
            <a:r>
              <a:rPr lang="en-US" b="1" i="1" dirty="0" smtClean="0">
                <a:solidFill>
                  <a:srgbClr val="C00000"/>
                </a:solidFill>
              </a:rPr>
              <a:t>.”</a:t>
            </a:r>
            <a:endParaRPr lang="en-US" b="1" i="1" dirty="0">
              <a:solidFill>
                <a:srgbClr val="C00000"/>
              </a:solidFill>
            </a:endParaRPr>
          </a:p>
          <a:p>
            <a:endParaRPr lang="en-US" dirty="0"/>
          </a:p>
          <a:p>
            <a:endParaRPr lang="en-US" dirty="0"/>
          </a:p>
        </p:txBody>
      </p:sp>
    </p:spTree>
    <p:extLst>
      <p:ext uri="{BB962C8B-B14F-4D97-AF65-F5344CB8AC3E}">
        <p14:creationId xmlns:p14="http://schemas.microsoft.com/office/powerpoint/2010/main" val="400857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1143000"/>
          </a:xfrm>
        </p:spPr>
        <p:txBody>
          <a:bodyPr>
            <a:noAutofit/>
          </a:bodyPr>
          <a:lstStyle/>
          <a:p>
            <a:r>
              <a:rPr lang="en-US" sz="3200" dirty="0" smtClean="0"/>
              <a:t>Analysis of Media Stories of Tribes and Sequester</a:t>
            </a:r>
            <a:endParaRPr lang="en-US" sz="3200" dirty="0"/>
          </a:p>
        </p:txBody>
      </p:sp>
      <p:sp>
        <p:nvSpPr>
          <p:cNvPr id="7" name="TextBox 6"/>
          <p:cNvSpPr txBox="1"/>
          <p:nvPr/>
        </p:nvSpPr>
        <p:spPr>
          <a:xfrm>
            <a:off x="228600" y="1752600"/>
            <a:ext cx="3733800" cy="646331"/>
          </a:xfrm>
          <a:prstGeom prst="rect">
            <a:avLst/>
          </a:prstGeom>
          <a:noFill/>
        </p:spPr>
        <p:txBody>
          <a:bodyPr wrap="square" rtlCol="0">
            <a:spAutoFit/>
          </a:bodyPr>
          <a:lstStyle/>
          <a:p>
            <a:pPr algn="ctr"/>
            <a:r>
              <a:rPr lang="en-US" dirty="0" smtClean="0"/>
              <a:t>NCAI Reviewed 38 Recent News Articles, Radio Segments, and Blogs</a:t>
            </a:r>
            <a:endParaRPr lang="en-US" dirty="0"/>
          </a:p>
        </p:txBody>
      </p:sp>
      <p:sp>
        <p:nvSpPr>
          <p:cNvPr id="8" name="TextBox 7"/>
          <p:cNvSpPr txBox="1"/>
          <p:nvPr/>
        </p:nvSpPr>
        <p:spPr>
          <a:xfrm>
            <a:off x="4724400" y="1905000"/>
            <a:ext cx="4191000" cy="646331"/>
          </a:xfrm>
          <a:prstGeom prst="rect">
            <a:avLst/>
          </a:prstGeom>
          <a:noFill/>
        </p:spPr>
        <p:txBody>
          <a:bodyPr wrap="square" rtlCol="0">
            <a:spAutoFit/>
          </a:bodyPr>
          <a:lstStyle/>
          <a:p>
            <a:r>
              <a:rPr lang="en-US" dirty="0" smtClean="0"/>
              <a:t>The stories and articles covered impacts to tribes in the states below.</a:t>
            </a:r>
            <a:endParaRPr lang="en-US" dirty="0"/>
          </a:p>
        </p:txBody>
      </p:sp>
      <p:graphicFrame>
        <p:nvGraphicFramePr>
          <p:cNvPr id="9" name="Chart 8"/>
          <p:cNvGraphicFramePr>
            <a:graphicFrameLocks/>
          </p:cNvGraphicFramePr>
          <p:nvPr>
            <p:extLst>
              <p:ext uri="{D42A27DB-BD31-4B8C-83A1-F6EECF244321}">
                <p14:modId xmlns:p14="http://schemas.microsoft.com/office/powerpoint/2010/main" val="4265961526"/>
              </p:ext>
            </p:extLst>
          </p:nvPr>
        </p:nvGraphicFramePr>
        <p:xfrm>
          <a:off x="113770" y="2743200"/>
          <a:ext cx="3963459" cy="33453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1442145817"/>
              </p:ext>
            </p:extLst>
          </p:nvPr>
        </p:nvGraphicFramePr>
        <p:xfrm>
          <a:off x="3886200" y="2667000"/>
          <a:ext cx="5080000" cy="3505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02512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a:graphicFrameLocks/>
          </p:cNvGraphicFramePr>
          <p:nvPr>
            <p:extLst>
              <p:ext uri="{D42A27DB-BD31-4B8C-83A1-F6EECF244321}">
                <p14:modId xmlns:p14="http://schemas.microsoft.com/office/powerpoint/2010/main" val="2380226133"/>
              </p:ext>
            </p:extLst>
          </p:nvPr>
        </p:nvGraphicFramePr>
        <p:xfrm>
          <a:off x="489468" y="609600"/>
          <a:ext cx="7968732" cy="6248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16200000">
            <a:off x="-647700" y="2977634"/>
            <a:ext cx="1905002" cy="369332"/>
          </a:xfrm>
          <a:prstGeom prst="rect">
            <a:avLst/>
          </a:prstGeom>
          <a:noFill/>
        </p:spPr>
        <p:txBody>
          <a:bodyPr wrap="square" rtlCol="0">
            <a:spAutoFit/>
          </a:bodyPr>
          <a:lstStyle/>
          <a:p>
            <a:r>
              <a:rPr lang="en-US" b="1" u="sng" dirty="0" smtClean="0"/>
              <a:t>Programs/Areas</a:t>
            </a:r>
            <a:endParaRPr lang="en-US" b="1" u="sng" dirty="0"/>
          </a:p>
        </p:txBody>
      </p:sp>
      <p:grpSp>
        <p:nvGrpSpPr>
          <p:cNvPr id="3" name="Group 2"/>
          <p:cNvGrpSpPr/>
          <p:nvPr/>
        </p:nvGrpSpPr>
        <p:grpSpPr>
          <a:xfrm>
            <a:off x="4419600" y="3645932"/>
            <a:ext cx="4601633" cy="2983468"/>
            <a:chOff x="4419600" y="3645932"/>
            <a:chExt cx="4601633" cy="2983468"/>
          </a:xfrm>
        </p:grpSpPr>
        <p:sp>
          <p:nvSpPr>
            <p:cNvPr id="7" name="TextBox 6"/>
            <p:cNvSpPr txBox="1"/>
            <p:nvPr/>
          </p:nvSpPr>
          <p:spPr>
            <a:xfrm flipH="1">
              <a:off x="6096000" y="3645932"/>
              <a:ext cx="2362200" cy="369332"/>
            </a:xfrm>
            <a:prstGeom prst="rect">
              <a:avLst/>
            </a:prstGeom>
            <a:noFill/>
          </p:spPr>
          <p:txBody>
            <a:bodyPr wrap="square" rtlCol="0">
              <a:spAutoFit/>
            </a:bodyPr>
            <a:lstStyle/>
            <a:p>
              <a:r>
                <a:rPr lang="en-US" b="1" u="sng" dirty="0" smtClean="0"/>
                <a:t>Themes in Stories</a:t>
              </a:r>
              <a:endParaRPr lang="en-US" b="1" u="sng" dirty="0"/>
            </a:p>
          </p:txBody>
        </p:sp>
        <p:graphicFrame>
          <p:nvGraphicFramePr>
            <p:cNvPr id="9" name="Chart 8"/>
            <p:cNvGraphicFramePr>
              <a:graphicFrameLocks/>
            </p:cNvGraphicFramePr>
            <p:nvPr>
              <p:extLst>
                <p:ext uri="{D42A27DB-BD31-4B8C-83A1-F6EECF244321}">
                  <p14:modId xmlns:p14="http://schemas.microsoft.com/office/powerpoint/2010/main" val="3779425235"/>
                </p:ext>
              </p:extLst>
            </p:nvPr>
          </p:nvGraphicFramePr>
          <p:xfrm>
            <a:off x="4419600" y="3886200"/>
            <a:ext cx="4601633" cy="2743200"/>
          </p:xfrm>
          <a:graphic>
            <a:graphicData uri="http://schemas.openxmlformats.org/drawingml/2006/chart">
              <c:chart xmlns:c="http://schemas.openxmlformats.org/drawingml/2006/chart" xmlns:r="http://schemas.openxmlformats.org/officeDocument/2006/relationships" r:id="rId4"/>
            </a:graphicData>
          </a:graphic>
        </p:graphicFrame>
      </p:grpSp>
      <p:sp>
        <p:nvSpPr>
          <p:cNvPr id="2" name="TextBox 1"/>
          <p:cNvSpPr txBox="1"/>
          <p:nvPr/>
        </p:nvSpPr>
        <p:spPr>
          <a:xfrm>
            <a:off x="1524000" y="76200"/>
            <a:ext cx="5638800" cy="369332"/>
          </a:xfrm>
          <a:prstGeom prst="rect">
            <a:avLst/>
          </a:prstGeom>
          <a:noFill/>
        </p:spPr>
        <p:txBody>
          <a:bodyPr wrap="square" rtlCol="0">
            <a:spAutoFit/>
          </a:bodyPr>
          <a:lstStyle/>
          <a:p>
            <a:pPr algn="ctr"/>
            <a:r>
              <a:rPr lang="en-US" dirty="0" smtClean="0"/>
              <a:t>Programs and Themes Addressed in News Stories</a:t>
            </a:r>
            <a:endParaRPr lang="en-US" dirty="0"/>
          </a:p>
        </p:txBody>
      </p:sp>
    </p:spTree>
    <p:extLst>
      <p:ext uri="{BB962C8B-B14F-4D97-AF65-F5344CB8AC3E}">
        <p14:creationId xmlns:p14="http://schemas.microsoft.com/office/powerpoint/2010/main" val="186288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534400" cy="1143000"/>
          </a:xfrm>
        </p:spPr>
        <p:txBody>
          <a:bodyPr>
            <a:normAutofit fontScale="90000"/>
          </a:bodyPr>
          <a:lstStyle/>
          <a:p>
            <a:r>
              <a:rPr lang="en-US" sz="3600" b="1" dirty="0"/>
              <a:t>How </a:t>
            </a:r>
            <a:r>
              <a:rPr lang="en-US" sz="3600" b="1" dirty="0" smtClean="0"/>
              <a:t>Tribes Are Implementing Sequester So Far, </a:t>
            </a:r>
            <a:r>
              <a:rPr lang="en-US" sz="2700" dirty="0" smtClean="0"/>
              <a:t>according to news stories (March-Sept. 2013)</a:t>
            </a:r>
            <a:endParaRPr lang="en-US" sz="2700" dirty="0"/>
          </a:p>
        </p:txBody>
      </p:sp>
      <p:graphicFrame>
        <p:nvGraphicFramePr>
          <p:cNvPr id="4" name="Chart 3"/>
          <p:cNvGraphicFramePr/>
          <p:nvPr>
            <p:extLst>
              <p:ext uri="{D42A27DB-BD31-4B8C-83A1-F6EECF244321}">
                <p14:modId xmlns:p14="http://schemas.microsoft.com/office/powerpoint/2010/main" val="2975303425"/>
              </p:ext>
            </p:extLst>
          </p:nvPr>
        </p:nvGraphicFramePr>
        <p:xfrm>
          <a:off x="0" y="1676400"/>
          <a:ext cx="6705601"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Box 8"/>
          <p:cNvSpPr txBox="1"/>
          <p:nvPr/>
        </p:nvSpPr>
        <p:spPr>
          <a:xfrm>
            <a:off x="5638800" y="3733800"/>
            <a:ext cx="3333750" cy="2152192"/>
          </a:xfrm>
          <a:prstGeom prst="rect">
            <a:avLst/>
          </a:prstGeom>
          <a:noFill/>
          <a:ln w="6350">
            <a:noFill/>
          </a:ln>
          <a:effectLst/>
        </p:spPr>
        <p:txBody>
          <a:bodyPr rot="0" spcFirstLastPara="0" vert="horz" wrap="square" lIns="0" tIns="91440" rIns="0" bIns="91440" numCol="1" spcCol="0" rtlCol="0" fromWordArt="0" anchor="t" anchorCtr="0" forceAA="0" compatLnSpc="1">
            <a:prstTxWarp prst="textNoShape">
              <a:avLst/>
            </a:prstTxWarp>
            <a:spAutoFit/>
          </a:bodyPr>
          <a:lstStyle/>
          <a:p>
            <a:pPr marL="0" marR="0">
              <a:lnSpc>
                <a:spcPct val="115000"/>
              </a:lnSpc>
              <a:spcBef>
                <a:spcPts val="0"/>
              </a:spcBef>
              <a:spcAft>
                <a:spcPts val="0"/>
              </a:spcAft>
            </a:pPr>
            <a:r>
              <a:rPr lang="en-US" sz="1400" i="1" dirty="0" smtClean="0">
                <a:effectLst/>
                <a:latin typeface="Calibri"/>
                <a:ea typeface="Times New Roman"/>
                <a:cs typeface="Times New Roman"/>
              </a:rPr>
              <a:t>We walked </a:t>
            </a:r>
            <a:r>
              <a:rPr lang="en-US" sz="1400" i="1" dirty="0">
                <a:effectLst/>
                <a:latin typeface="Calibri"/>
                <a:ea typeface="Times New Roman"/>
                <a:cs typeface="Times New Roman"/>
              </a:rPr>
              <a:t>past the Tuba City High School gym where sun shines through the holes in the ceiling. At the nearby primary school one wing and a cafeteria have already been condemned. That building is in desperate need of new bathrooms and safe playground equipment. </a:t>
            </a:r>
            <a:r>
              <a:rPr lang="en-US" sz="1400" b="1" i="1" dirty="0">
                <a:effectLst/>
                <a:latin typeface="Calibri"/>
                <a:ea typeface="Times New Roman"/>
                <a:cs typeface="Times New Roman"/>
              </a:rPr>
              <a:t>But those upgrades will have to wait.</a:t>
            </a:r>
            <a:endParaRPr lang="en-US" sz="1200" b="1" i="1" dirty="0">
              <a:effectLst/>
              <a:latin typeface="Calibri"/>
              <a:ea typeface="Times New Roman"/>
              <a:cs typeface="Times New Roman"/>
            </a:endParaRPr>
          </a:p>
        </p:txBody>
      </p:sp>
    </p:spTree>
    <p:extLst>
      <p:ext uri="{BB962C8B-B14F-4D97-AF65-F5344CB8AC3E}">
        <p14:creationId xmlns:p14="http://schemas.microsoft.com/office/powerpoint/2010/main" val="26687002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355"/>
          </a:xfrm>
        </p:spPr>
        <p:txBody>
          <a:bodyPr>
            <a:noAutofit/>
          </a:bodyPr>
          <a:lstStyle/>
          <a:p>
            <a:r>
              <a:rPr lang="en-US" sz="1600" b="1" dirty="0" smtClean="0"/>
              <a:t>Clearinghouse: </a:t>
            </a:r>
            <a:br>
              <a:rPr lang="en-US" sz="1600" b="1" dirty="0" smtClean="0"/>
            </a:br>
            <a:r>
              <a:rPr lang="en-US" sz="1600" dirty="0" smtClean="0"/>
              <a:t>http</a:t>
            </a:r>
            <a:r>
              <a:rPr lang="en-US" sz="1600" dirty="0"/>
              <a:t>://www.ncai.org/policy-issues/tribal-governance/budget-and-approprations/sequestration</a:t>
            </a:r>
          </a:p>
        </p:txBody>
      </p:sp>
      <p:sp>
        <p:nvSpPr>
          <p:cNvPr id="3" name="Content Placeholder 2"/>
          <p:cNvSpPr>
            <a:spLocks noGrp="1"/>
          </p:cNvSpPr>
          <p:nvPr>
            <p:ph idx="1"/>
          </p:nvPr>
        </p:nvSpPr>
        <p:spPr/>
        <p:txBody>
          <a:bodyPr/>
          <a:lstStyle/>
          <a:p>
            <a:endParaRPr lang="en-US"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49355"/>
            <a:ext cx="9144000" cy="61213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324600" y="4724399"/>
            <a:ext cx="2667000" cy="584775"/>
          </a:xfrm>
          <a:prstGeom prst="rect">
            <a:avLst/>
          </a:prstGeom>
          <a:noFill/>
        </p:spPr>
        <p:txBody>
          <a:bodyPr wrap="square" rtlCol="0">
            <a:spAutoFit/>
          </a:bodyPr>
          <a:lstStyle/>
          <a:p>
            <a:r>
              <a:rPr lang="en-US" sz="1600" dirty="0" smtClean="0"/>
              <a:t>Email </a:t>
            </a:r>
            <a:r>
              <a:rPr lang="en-US" sz="1600" dirty="0" smtClean="0">
                <a:hlinkClick r:id="rId4"/>
              </a:rPr>
              <a:t>aebarb@ncai.org</a:t>
            </a:r>
            <a:r>
              <a:rPr lang="en-US" sz="1600" dirty="0" smtClean="0"/>
              <a:t> if you would like to add to this.</a:t>
            </a:r>
            <a:endParaRPr lang="en-US" sz="1600" dirty="0"/>
          </a:p>
        </p:txBody>
      </p:sp>
    </p:spTree>
    <p:extLst>
      <p:ext uri="{BB962C8B-B14F-4D97-AF65-F5344CB8AC3E}">
        <p14:creationId xmlns:p14="http://schemas.microsoft.com/office/powerpoint/2010/main" val="4179410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u="sng" dirty="0" smtClean="0"/>
              <a:t>National Congress of American Indians</a:t>
            </a:r>
          </a:p>
          <a:p>
            <a:r>
              <a:rPr lang="en-US" dirty="0" smtClean="0"/>
              <a:t>Why now is the time to act.</a:t>
            </a:r>
          </a:p>
          <a:p>
            <a:r>
              <a:rPr lang="en-US" dirty="0" smtClean="0"/>
              <a:t>Budget timeline and recent activity.</a:t>
            </a:r>
          </a:p>
          <a:p>
            <a:r>
              <a:rPr lang="en-US" dirty="0" err="1" smtClean="0"/>
              <a:t>Sequester’s</a:t>
            </a:r>
            <a:r>
              <a:rPr lang="en-US" dirty="0" smtClean="0"/>
              <a:t> impact on funding for tribes.</a:t>
            </a:r>
          </a:p>
          <a:p>
            <a:r>
              <a:rPr lang="en-US" dirty="0" smtClean="0"/>
              <a:t>Treaty </a:t>
            </a:r>
            <a:r>
              <a:rPr lang="en-US" dirty="0"/>
              <a:t>Promises are Bipartisan</a:t>
            </a:r>
          </a:p>
          <a:p>
            <a:r>
              <a:rPr lang="en-US" dirty="0" smtClean="0"/>
              <a:t>Analysis </a:t>
            </a:r>
            <a:r>
              <a:rPr lang="en-US" dirty="0"/>
              <a:t>of Media Stories about Tribes and Sequestration</a:t>
            </a:r>
          </a:p>
          <a:p>
            <a:pPr marL="0" indent="0">
              <a:buNone/>
            </a:pPr>
            <a:r>
              <a:rPr lang="en-US" u="sng" dirty="0" smtClean="0"/>
              <a:t>National Indian  Health Board</a:t>
            </a:r>
            <a:endParaRPr lang="en-US" dirty="0"/>
          </a:p>
          <a:p>
            <a:r>
              <a:rPr lang="en-US" dirty="0" smtClean="0"/>
              <a:t>Impacts </a:t>
            </a:r>
            <a:r>
              <a:rPr lang="en-US" dirty="0"/>
              <a:t>on Indian </a:t>
            </a:r>
            <a:r>
              <a:rPr lang="en-US" dirty="0" smtClean="0"/>
              <a:t>Health </a:t>
            </a:r>
            <a:r>
              <a:rPr lang="en-US" dirty="0"/>
              <a:t>Service</a:t>
            </a:r>
          </a:p>
          <a:p>
            <a:pPr marL="0" indent="0">
              <a:buNone/>
            </a:pPr>
            <a:r>
              <a:rPr lang="en-US" u="sng" dirty="0" smtClean="0"/>
              <a:t>National Indian Education Association</a:t>
            </a:r>
            <a:endParaRPr lang="en-US" dirty="0"/>
          </a:p>
          <a:p>
            <a:r>
              <a:rPr lang="en-US" dirty="0" smtClean="0"/>
              <a:t>Impacts </a:t>
            </a:r>
            <a:r>
              <a:rPr lang="en-US" dirty="0"/>
              <a:t>on Indian Education</a:t>
            </a:r>
          </a:p>
          <a:p>
            <a:pPr marL="0" indent="0">
              <a:buNone/>
            </a:pPr>
            <a:r>
              <a:rPr lang="en-US" u="sng" dirty="0"/>
              <a:t>Cherokee Nation</a:t>
            </a:r>
            <a:endParaRPr lang="en-US" dirty="0"/>
          </a:p>
          <a:p>
            <a:r>
              <a:rPr lang="en-US" dirty="0" smtClean="0"/>
              <a:t>How </a:t>
            </a:r>
            <a:r>
              <a:rPr lang="en-US" dirty="0"/>
              <a:t>tribes can develop effective sequester impact reports and stories.</a:t>
            </a:r>
          </a:p>
          <a:p>
            <a:pPr marL="0" indent="0">
              <a:buNone/>
            </a:pPr>
            <a:endParaRPr lang="en-US" dirty="0"/>
          </a:p>
        </p:txBody>
      </p:sp>
    </p:spTree>
    <p:extLst>
      <p:ext uri="{BB962C8B-B14F-4D97-AF65-F5344CB8AC3E}">
        <p14:creationId xmlns:p14="http://schemas.microsoft.com/office/powerpoint/2010/main" val="3556621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Purpose and Upcoming Events</a:t>
            </a:r>
            <a:endParaRPr lang="en-US" dirty="0"/>
          </a:p>
        </p:txBody>
      </p:sp>
      <p:sp>
        <p:nvSpPr>
          <p:cNvPr id="3" name="Content Placeholder 2"/>
          <p:cNvSpPr>
            <a:spLocks noGrp="1"/>
          </p:cNvSpPr>
          <p:nvPr>
            <p:ph idx="1"/>
          </p:nvPr>
        </p:nvSpPr>
        <p:spPr/>
        <p:txBody>
          <a:bodyPr>
            <a:normAutofit/>
          </a:bodyPr>
          <a:lstStyle/>
          <a:p>
            <a:r>
              <a:rPr lang="en-US" b="1" dirty="0" smtClean="0"/>
              <a:t>Tribal Unity Impact Days, September 11-12, 2013 in DC</a:t>
            </a:r>
          </a:p>
          <a:p>
            <a:pPr lvl="1"/>
            <a:r>
              <a:rPr lang="en-US" dirty="0" smtClean="0"/>
              <a:t>Tribal Leader Briefing on 9/11 from 9am-noon. Register, set up meetings with your delegation.</a:t>
            </a:r>
          </a:p>
          <a:p>
            <a:r>
              <a:rPr lang="en-US" b="1" dirty="0" smtClean="0"/>
              <a:t>Also, Native American Caucus to hold a Sequestration Briefing for Hill Staffers</a:t>
            </a:r>
            <a:endParaRPr lang="en-US" dirty="0"/>
          </a:p>
        </p:txBody>
      </p:sp>
    </p:spTree>
    <p:extLst>
      <p:ext uri="{BB962C8B-B14F-4D97-AF65-F5344CB8AC3E}">
        <p14:creationId xmlns:p14="http://schemas.microsoft.com/office/powerpoint/2010/main" val="1139171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Now is the Time for Tribal Unity in Urging Congress to Honor Treaty Promises</a:t>
            </a:r>
            <a:endParaRPr lang="en-US" sz="3600" b="1" dirty="0"/>
          </a:p>
        </p:txBody>
      </p:sp>
      <p:sp>
        <p:nvSpPr>
          <p:cNvPr id="3" name="Content Placeholder 2"/>
          <p:cNvSpPr>
            <a:spLocks noGrp="1"/>
          </p:cNvSpPr>
          <p:nvPr>
            <p:ph idx="1"/>
          </p:nvPr>
        </p:nvSpPr>
        <p:spPr>
          <a:xfrm>
            <a:off x="381000" y="3822011"/>
            <a:ext cx="8305800" cy="2819400"/>
          </a:xfrm>
        </p:spPr>
        <p:txBody>
          <a:bodyPr>
            <a:normAutofit fontScale="62500" lnSpcReduction="20000"/>
          </a:bodyPr>
          <a:lstStyle/>
          <a:p>
            <a:pPr marL="0" indent="0">
              <a:buNone/>
            </a:pPr>
            <a:r>
              <a:rPr lang="en-US" b="1" dirty="0" smtClean="0"/>
              <a:t>		because we are hearing differently from Indian Country: </a:t>
            </a:r>
          </a:p>
          <a:p>
            <a:pPr marL="0" indent="0">
              <a:buNone/>
            </a:pPr>
            <a:endParaRPr lang="en-US" dirty="0"/>
          </a:p>
          <a:p>
            <a:pPr marL="0" indent="0">
              <a:buNone/>
            </a:pPr>
            <a:r>
              <a:rPr lang="en-US" dirty="0" smtClean="0"/>
              <a:t>Cuts </a:t>
            </a:r>
            <a:r>
              <a:rPr lang="en-US" dirty="0"/>
              <a:t>to </a:t>
            </a:r>
            <a:r>
              <a:rPr lang="en-US" dirty="0" smtClean="0"/>
              <a:t>Native staff are simply </a:t>
            </a:r>
            <a:r>
              <a:rPr lang="en-US" dirty="0"/>
              <a:t>increasing an unemployment rate that often exceeds 50 percent in some areas</a:t>
            </a:r>
            <a:r>
              <a:rPr lang="en-US" dirty="0" smtClean="0"/>
              <a:t>. “Many </a:t>
            </a:r>
            <a:r>
              <a:rPr lang="en-US" dirty="0"/>
              <a:t>times these </a:t>
            </a:r>
            <a:r>
              <a:rPr lang="en-US" dirty="0" smtClean="0"/>
              <a:t>staff </a:t>
            </a:r>
            <a:r>
              <a:rPr lang="en-US" dirty="0"/>
              <a:t>are the primary breadwinner in the </a:t>
            </a:r>
            <a:r>
              <a:rPr lang="en-US" dirty="0" smtClean="0"/>
              <a:t>families. So </a:t>
            </a:r>
            <a:r>
              <a:rPr lang="en-US" dirty="0"/>
              <a:t>we are taking an independent family and saying, 'No, you're unemployed, and you've become dependent on this other system [federal unemployment benefits</a:t>
            </a:r>
            <a:r>
              <a:rPr lang="en-US" dirty="0" smtClean="0"/>
              <a:t>].’”</a:t>
            </a:r>
          </a:p>
          <a:p>
            <a:pPr marL="400050" lvl="1" indent="0">
              <a:buNone/>
            </a:pPr>
            <a:endParaRPr lang="en-US" dirty="0" smtClean="0"/>
          </a:p>
          <a:p>
            <a:pPr marL="0" indent="0">
              <a:buNone/>
            </a:pPr>
            <a:r>
              <a:rPr lang="en-US" b="1" dirty="0" smtClean="0"/>
              <a:t>More media and decision-makers must hear about these effects.</a:t>
            </a:r>
            <a:endParaRPr lang="en-US" b="1"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810086"/>
            <a:ext cx="7467600" cy="14080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222500" y="3491002"/>
            <a:ext cx="3276600" cy="400110"/>
          </a:xfrm>
          <a:prstGeom prst="rect">
            <a:avLst/>
          </a:prstGeom>
          <a:noFill/>
        </p:spPr>
        <p:txBody>
          <a:bodyPr wrap="square" rtlCol="0">
            <a:spAutoFit/>
          </a:bodyPr>
          <a:lstStyle/>
          <a:p>
            <a:r>
              <a:rPr lang="en-US" sz="2000" b="1" dirty="0" smtClean="0"/>
              <a:t>A </a:t>
            </a:r>
            <a:r>
              <a:rPr lang="en-US" sz="2000" b="1" dirty="0"/>
              <a:t>d</a:t>
            </a:r>
            <a:r>
              <a:rPr lang="en-US" sz="2000" b="1" dirty="0" smtClean="0"/>
              <a:t>angerous </a:t>
            </a:r>
            <a:r>
              <a:rPr lang="en-US" sz="2000" b="1" dirty="0"/>
              <a:t>n</a:t>
            </a:r>
            <a:r>
              <a:rPr lang="en-US" sz="2000" b="1" dirty="0" smtClean="0"/>
              <a:t>arrative, </a:t>
            </a:r>
            <a:endParaRPr lang="en-US" sz="2000" b="1" dirty="0"/>
          </a:p>
        </p:txBody>
      </p:sp>
      <p:sp>
        <p:nvSpPr>
          <p:cNvPr id="5" name="Bent-Up Arrow 4"/>
          <p:cNvSpPr/>
          <p:nvPr/>
        </p:nvSpPr>
        <p:spPr>
          <a:xfrm rot="5400000">
            <a:off x="1445922" y="3121633"/>
            <a:ext cx="486355" cy="914400"/>
          </a:xfrm>
          <a:prstGeom prst="ben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16437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Where are we?  </a:t>
            </a:r>
            <a:br>
              <a:rPr lang="en-US" sz="3200" b="1" dirty="0" smtClean="0"/>
            </a:br>
            <a:r>
              <a:rPr lang="en-US" sz="3200" b="1" dirty="0" smtClean="0"/>
              <a:t>…in desperate need of finding common ground.</a:t>
            </a:r>
            <a:endParaRPr lang="en-US" sz="3200" b="1" dirty="0"/>
          </a:p>
        </p:txBody>
      </p:sp>
      <p:sp>
        <p:nvSpPr>
          <p:cNvPr id="3" name="Content Placeholder 2"/>
          <p:cNvSpPr>
            <a:spLocks noGrp="1"/>
          </p:cNvSpPr>
          <p:nvPr>
            <p:ph idx="1"/>
          </p:nvPr>
        </p:nvSpPr>
        <p:spPr/>
        <p:txBody>
          <a:bodyPr>
            <a:normAutofit fontScale="92500" lnSpcReduction="20000"/>
          </a:bodyPr>
          <a:lstStyle/>
          <a:p>
            <a:r>
              <a:rPr lang="en-US" b="1" dirty="0" smtClean="0"/>
              <a:t>FY2013: </a:t>
            </a:r>
            <a:r>
              <a:rPr lang="en-US" dirty="0" smtClean="0"/>
              <a:t>Starting to see sequestration impacts</a:t>
            </a:r>
            <a:endParaRPr lang="en-US" dirty="0"/>
          </a:p>
          <a:p>
            <a:r>
              <a:rPr lang="en-US" b="1" dirty="0" smtClean="0"/>
              <a:t>FY2014</a:t>
            </a:r>
            <a:r>
              <a:rPr lang="en-US" dirty="0" smtClean="0"/>
              <a:t>: Different budget frames</a:t>
            </a:r>
          </a:p>
          <a:p>
            <a:pPr lvl="2"/>
            <a:r>
              <a:rPr lang="en-US" sz="2800" dirty="0" smtClean="0"/>
              <a:t>House Budget Resolution and 302(b)s </a:t>
            </a:r>
          </a:p>
          <a:p>
            <a:pPr lvl="2"/>
            <a:r>
              <a:rPr lang="en-US" sz="2800" dirty="0" smtClean="0"/>
              <a:t>Senate Budget Resolution and 302(b)s</a:t>
            </a:r>
          </a:p>
          <a:p>
            <a:pPr lvl="1"/>
            <a:r>
              <a:rPr lang="en-US" dirty="0" smtClean="0"/>
              <a:t>Some bills moved despite budget incongruity</a:t>
            </a:r>
          </a:p>
          <a:p>
            <a:pPr marL="0" indent="0">
              <a:buNone/>
            </a:pPr>
            <a:r>
              <a:rPr lang="en-US" b="1" dirty="0" smtClean="0"/>
              <a:t>Next Steps:</a:t>
            </a:r>
          </a:p>
          <a:p>
            <a:pPr lvl="1"/>
            <a:r>
              <a:rPr lang="en-US" dirty="0" smtClean="0"/>
              <a:t>CR is </a:t>
            </a:r>
            <a:r>
              <a:rPr lang="en-US" dirty="0"/>
              <a:t>likely; Democrats </a:t>
            </a:r>
            <a:r>
              <a:rPr lang="en-US" dirty="0" smtClean="0"/>
              <a:t>may seek sequester replacement </a:t>
            </a:r>
            <a:r>
              <a:rPr lang="en-US" dirty="0"/>
              <a:t>for </a:t>
            </a:r>
            <a:r>
              <a:rPr lang="en-US" dirty="0" smtClean="0"/>
              <a:t>CR votes</a:t>
            </a:r>
          </a:p>
          <a:p>
            <a:r>
              <a:rPr lang="en-US" b="1" dirty="0" smtClean="0"/>
              <a:t>Debt ceiling </a:t>
            </a:r>
            <a:r>
              <a:rPr lang="en-US" dirty="0" smtClean="0"/>
              <a:t>will need to be raised in mid-October</a:t>
            </a:r>
          </a:p>
          <a:p>
            <a:r>
              <a:rPr lang="en-US" b="1" dirty="0" smtClean="0"/>
              <a:t>FY2015:</a:t>
            </a:r>
            <a:r>
              <a:rPr lang="en-US" dirty="0" smtClean="0"/>
              <a:t> FY15 planning has begun</a:t>
            </a:r>
            <a:endParaRPr lang="en-US" dirty="0"/>
          </a:p>
        </p:txBody>
      </p:sp>
    </p:spTree>
    <p:extLst>
      <p:ext uri="{BB962C8B-B14F-4D97-AF65-F5344CB8AC3E}">
        <p14:creationId xmlns:p14="http://schemas.microsoft.com/office/powerpoint/2010/main" val="66444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FY2014: Starkly Different Options</a:t>
            </a:r>
            <a:endParaRPr lang="en-US" dirty="0"/>
          </a:p>
        </p:txBody>
      </p:sp>
      <p:sp>
        <p:nvSpPr>
          <p:cNvPr id="3" name="Content Placeholder 2"/>
          <p:cNvSpPr>
            <a:spLocks noGrp="1"/>
          </p:cNvSpPr>
          <p:nvPr>
            <p:ph idx="1"/>
          </p:nvPr>
        </p:nvSpPr>
        <p:spPr>
          <a:xfrm>
            <a:off x="457200" y="1219200"/>
            <a:ext cx="8229600" cy="5181600"/>
          </a:xfrm>
        </p:spPr>
        <p:txBody>
          <a:bodyPr>
            <a:normAutofit fontScale="70000" lnSpcReduction="20000"/>
          </a:bodyPr>
          <a:lstStyle/>
          <a:p>
            <a:r>
              <a:rPr lang="en-US" b="1" u="sng" dirty="0" smtClean="0"/>
              <a:t>House</a:t>
            </a:r>
            <a:r>
              <a:rPr lang="en-US" dirty="0" smtClean="0"/>
              <a:t> Appropriations Plan</a:t>
            </a:r>
          </a:p>
          <a:p>
            <a:pPr lvl="1"/>
            <a:r>
              <a:rPr lang="en-US" dirty="0" smtClean="0"/>
              <a:t>It leaves overall sequestration in effect for FY14</a:t>
            </a:r>
          </a:p>
          <a:p>
            <a:pPr lvl="2"/>
            <a:r>
              <a:rPr lang="en-US" dirty="0" smtClean="0"/>
              <a:t>The House’s topline discretionary cap would be at the FY14 level after sequestration as called for in the BCA </a:t>
            </a:r>
          </a:p>
          <a:p>
            <a:pPr lvl="2"/>
            <a:r>
              <a:rPr lang="en-US" b="1" dirty="0" smtClean="0"/>
              <a:t>$966 billion</a:t>
            </a:r>
          </a:p>
          <a:p>
            <a:pPr lvl="1"/>
            <a:r>
              <a:rPr lang="en-US" dirty="0" smtClean="0"/>
              <a:t>It overrides a key provision of the BCA and shifts billions of dollars from domestic programs to defense and security programs</a:t>
            </a:r>
          </a:p>
          <a:p>
            <a:pPr lvl="2"/>
            <a:r>
              <a:rPr lang="en-US" dirty="0"/>
              <a:t>BCA required equal cuts in Defense and non-Defense</a:t>
            </a:r>
          </a:p>
          <a:p>
            <a:pPr lvl="2"/>
            <a:r>
              <a:rPr lang="en-US" dirty="0" smtClean="0"/>
              <a:t>It increases defense funding by $47 billion and reduces domestic spending by the same.</a:t>
            </a:r>
          </a:p>
          <a:p>
            <a:pPr lvl="2"/>
            <a:r>
              <a:rPr lang="en-US" dirty="0" smtClean="0"/>
              <a:t>House plan reduces the pressure on conservatives to replace sequestration with other deficit reduction</a:t>
            </a:r>
          </a:p>
          <a:p>
            <a:r>
              <a:rPr lang="en-US" dirty="0" smtClean="0"/>
              <a:t>Senate Plan</a:t>
            </a:r>
          </a:p>
          <a:p>
            <a:pPr lvl="1"/>
            <a:r>
              <a:rPr lang="en-US" dirty="0" smtClean="0"/>
              <a:t>FY14 spending cap is at the BCA level before sequester, </a:t>
            </a:r>
            <a:r>
              <a:rPr lang="en-US" b="1" dirty="0" smtClean="0"/>
              <a:t>$1.058 trillion</a:t>
            </a:r>
            <a:r>
              <a:rPr lang="en-US" dirty="0" smtClean="0"/>
              <a:t>.</a:t>
            </a:r>
          </a:p>
          <a:p>
            <a:r>
              <a:rPr lang="en-US" dirty="0" smtClean="0"/>
              <a:t>The gap is over revenue increases versus entitlement changes.</a:t>
            </a:r>
          </a:p>
          <a:p>
            <a:pPr lvl="2"/>
            <a:endParaRPr lang="en-US" dirty="0" smtClean="0"/>
          </a:p>
          <a:p>
            <a:pPr lvl="2"/>
            <a:endParaRPr lang="en-US" dirty="0" smtClean="0"/>
          </a:p>
          <a:p>
            <a:endParaRPr lang="en-US" dirty="0"/>
          </a:p>
        </p:txBody>
      </p:sp>
    </p:spTree>
    <p:extLst>
      <p:ext uri="{BB962C8B-B14F-4D97-AF65-F5344CB8AC3E}">
        <p14:creationId xmlns:p14="http://schemas.microsoft.com/office/powerpoint/2010/main" val="395530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Percent Cut in </a:t>
            </a:r>
            <a:r>
              <a:rPr lang="en-US" sz="3600" dirty="0" smtClean="0"/>
              <a:t>non-Defense Discretionary compared </a:t>
            </a:r>
            <a:r>
              <a:rPr lang="en-US" sz="3600" dirty="0"/>
              <a:t>to FY10, Inflation </a:t>
            </a:r>
            <a:r>
              <a:rPr lang="en-US" sz="3600" dirty="0" smtClean="0"/>
              <a:t>Adjusted</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95487284"/>
              </p:ext>
            </p:extLst>
          </p:nvPr>
        </p:nvGraphicFramePr>
        <p:xfrm>
          <a:off x="457200" y="1524001"/>
          <a:ext cx="78486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905000" y="3954435"/>
            <a:ext cx="1219200" cy="923330"/>
          </a:xfrm>
          <a:prstGeom prst="rect">
            <a:avLst/>
          </a:prstGeom>
          <a:noFill/>
        </p:spPr>
        <p:txBody>
          <a:bodyPr wrap="square" rtlCol="0">
            <a:spAutoFit/>
          </a:bodyPr>
          <a:lstStyle/>
          <a:p>
            <a:r>
              <a:rPr lang="en-US" b="1" dirty="0" smtClean="0"/>
              <a:t>1</a:t>
            </a:r>
            <a:r>
              <a:rPr lang="en-US" b="1" baseline="30000" dirty="0" smtClean="0"/>
              <a:t>st</a:t>
            </a:r>
            <a:r>
              <a:rPr lang="en-US" b="1" dirty="0" smtClean="0"/>
              <a:t> Cut, Avoiding Shutdown</a:t>
            </a:r>
            <a:endParaRPr lang="en-US" b="1" dirty="0"/>
          </a:p>
        </p:txBody>
      </p:sp>
      <p:sp>
        <p:nvSpPr>
          <p:cNvPr id="6" name="TextBox 5"/>
          <p:cNvSpPr txBox="1"/>
          <p:nvPr/>
        </p:nvSpPr>
        <p:spPr>
          <a:xfrm>
            <a:off x="4114800" y="4648200"/>
            <a:ext cx="1295400" cy="923330"/>
          </a:xfrm>
          <a:prstGeom prst="rect">
            <a:avLst/>
          </a:prstGeom>
          <a:noFill/>
        </p:spPr>
        <p:txBody>
          <a:bodyPr wrap="square" rtlCol="0">
            <a:spAutoFit/>
          </a:bodyPr>
          <a:lstStyle/>
          <a:p>
            <a:r>
              <a:rPr lang="en-US" b="1" dirty="0" smtClean="0"/>
              <a:t>2</a:t>
            </a:r>
            <a:r>
              <a:rPr lang="en-US" b="1" baseline="30000" dirty="0" smtClean="0"/>
              <a:t>nd</a:t>
            </a:r>
            <a:r>
              <a:rPr lang="en-US" b="1" dirty="0" smtClean="0"/>
              <a:t> Cut, Due to </a:t>
            </a:r>
            <a:r>
              <a:rPr lang="en-US" b="1" dirty="0"/>
              <a:t>BCA</a:t>
            </a:r>
          </a:p>
          <a:p>
            <a:r>
              <a:rPr lang="en-US" b="1" dirty="0" smtClean="0"/>
              <a:t>Caps</a:t>
            </a:r>
            <a:endParaRPr lang="en-US" b="1" dirty="0"/>
          </a:p>
        </p:txBody>
      </p:sp>
      <p:sp>
        <p:nvSpPr>
          <p:cNvPr id="7" name="TextBox 6"/>
          <p:cNvSpPr txBox="1"/>
          <p:nvPr/>
        </p:nvSpPr>
        <p:spPr>
          <a:xfrm>
            <a:off x="6324600" y="5476964"/>
            <a:ext cx="1524000" cy="646331"/>
          </a:xfrm>
          <a:prstGeom prst="rect">
            <a:avLst/>
          </a:prstGeom>
          <a:noFill/>
        </p:spPr>
        <p:txBody>
          <a:bodyPr wrap="square" rtlCol="0">
            <a:spAutoFit/>
          </a:bodyPr>
          <a:lstStyle/>
          <a:p>
            <a:r>
              <a:rPr lang="en-US" b="1" dirty="0" smtClean="0"/>
              <a:t>3</a:t>
            </a:r>
            <a:r>
              <a:rPr lang="en-US" b="1" baseline="30000" dirty="0" smtClean="0"/>
              <a:t>rd</a:t>
            </a:r>
            <a:r>
              <a:rPr lang="en-US" b="1" dirty="0" smtClean="0"/>
              <a:t> Cut, Sequestration</a:t>
            </a:r>
            <a:endParaRPr lang="en-US" b="1" dirty="0"/>
          </a:p>
        </p:txBody>
      </p:sp>
      <p:sp>
        <p:nvSpPr>
          <p:cNvPr id="8" name="TextBox 7"/>
          <p:cNvSpPr txBox="1"/>
          <p:nvPr/>
        </p:nvSpPr>
        <p:spPr>
          <a:xfrm>
            <a:off x="228600" y="6324600"/>
            <a:ext cx="4876800" cy="369332"/>
          </a:xfrm>
          <a:prstGeom prst="rect">
            <a:avLst/>
          </a:prstGeom>
          <a:noFill/>
        </p:spPr>
        <p:txBody>
          <a:bodyPr wrap="square" rtlCol="0">
            <a:spAutoFit/>
          </a:bodyPr>
          <a:lstStyle/>
          <a:p>
            <a:r>
              <a:rPr lang="en-US" dirty="0" smtClean="0"/>
              <a:t>Source: Center on Budget and Policy Priorities</a:t>
            </a:r>
            <a:endParaRPr lang="en-US" dirty="0"/>
          </a:p>
        </p:txBody>
      </p:sp>
    </p:spTree>
    <p:extLst>
      <p:ext uri="{BB962C8B-B14F-4D97-AF65-F5344CB8AC3E}">
        <p14:creationId xmlns:p14="http://schemas.microsoft.com/office/powerpoint/2010/main" val="3992888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FY2014 </a:t>
            </a:r>
            <a:r>
              <a:rPr lang="en-US" dirty="0"/>
              <a:t>House vs. </a:t>
            </a:r>
            <a:r>
              <a:rPr lang="en-US" dirty="0" smtClean="0"/>
              <a:t>FY2013 </a:t>
            </a:r>
            <a:r>
              <a:rPr lang="en-US" u="sng" dirty="0"/>
              <a:t>excluding</a:t>
            </a:r>
            <a:r>
              <a:rPr lang="en-US" dirty="0"/>
              <a:t>  sequestration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643782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28600" y="6324600"/>
            <a:ext cx="4876800" cy="369332"/>
          </a:xfrm>
          <a:prstGeom prst="rect">
            <a:avLst/>
          </a:prstGeom>
          <a:noFill/>
        </p:spPr>
        <p:txBody>
          <a:bodyPr wrap="square" rtlCol="0">
            <a:spAutoFit/>
          </a:bodyPr>
          <a:lstStyle/>
          <a:p>
            <a:r>
              <a:rPr lang="en-US" dirty="0" smtClean="0"/>
              <a:t>Source: Center on Budget and Policy Priorities</a:t>
            </a:r>
            <a:endParaRPr lang="en-US" dirty="0"/>
          </a:p>
        </p:txBody>
      </p:sp>
    </p:spTree>
    <p:extLst>
      <p:ext uri="{BB962C8B-B14F-4D97-AF65-F5344CB8AC3E}">
        <p14:creationId xmlns:p14="http://schemas.microsoft.com/office/powerpoint/2010/main" val="1045728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Sequestration: Tribes Losing Ground </a:t>
            </a:r>
            <a:r>
              <a:rPr lang="en-US" sz="4000" dirty="0" smtClean="0"/>
              <a:t>Critical Governmental Services</a:t>
            </a:r>
            <a:endParaRPr lang="en-US" sz="4000" dirty="0"/>
          </a:p>
        </p:txBody>
      </p:sp>
      <p:grpSp>
        <p:nvGrpSpPr>
          <p:cNvPr id="4" name="Group 3"/>
          <p:cNvGrpSpPr/>
          <p:nvPr/>
        </p:nvGrpSpPr>
        <p:grpSpPr>
          <a:xfrm>
            <a:off x="304800" y="1371600"/>
            <a:ext cx="8382000" cy="5029200"/>
            <a:chOff x="0" y="0"/>
            <a:chExt cx="5572760" cy="2886075"/>
          </a:xfrm>
        </p:grpSpPr>
        <p:graphicFrame>
          <p:nvGraphicFramePr>
            <p:cNvPr id="5" name="Chart 4"/>
            <p:cNvGraphicFramePr/>
            <p:nvPr>
              <p:extLst>
                <p:ext uri="{D42A27DB-BD31-4B8C-83A1-F6EECF244321}">
                  <p14:modId xmlns:p14="http://schemas.microsoft.com/office/powerpoint/2010/main" val="352656875"/>
                </p:ext>
              </p:extLst>
            </p:nvPr>
          </p:nvGraphicFramePr>
          <p:xfrm>
            <a:off x="0" y="0"/>
            <a:ext cx="5448300" cy="2886075"/>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2"/>
            <p:cNvSpPr txBox="1">
              <a:spLocks noChangeArrowheads="1"/>
            </p:cNvSpPr>
            <p:nvPr/>
          </p:nvSpPr>
          <p:spPr bwMode="auto">
            <a:xfrm rot="716162">
              <a:off x="4667250" y="781050"/>
              <a:ext cx="905510" cy="25844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US" sz="1400" dirty="0" smtClean="0">
                  <a:effectLst/>
                  <a:latin typeface="Calibri"/>
                  <a:ea typeface="Calibri"/>
                  <a:cs typeface="Times New Roman"/>
                </a:rPr>
                <a:t>House</a:t>
              </a:r>
              <a:endParaRPr lang="en-US" sz="2000" dirty="0">
                <a:effectLst/>
                <a:latin typeface="Calibri"/>
                <a:ea typeface="Calibri"/>
                <a:cs typeface="Times New Roman"/>
              </a:endParaRPr>
            </a:p>
          </p:txBody>
        </p:sp>
        <p:sp>
          <p:nvSpPr>
            <p:cNvPr id="10" name="Text Box 2"/>
            <p:cNvSpPr txBox="1">
              <a:spLocks noChangeArrowheads="1"/>
            </p:cNvSpPr>
            <p:nvPr/>
          </p:nvSpPr>
          <p:spPr bwMode="auto">
            <a:xfrm rot="19011940">
              <a:off x="4314671" y="370030"/>
              <a:ext cx="1063891" cy="200024"/>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US" sz="1400" dirty="0" err="1" smtClean="0">
                  <a:effectLst/>
                  <a:latin typeface="Calibri"/>
                  <a:ea typeface="Calibri"/>
                  <a:cs typeface="Times New Roman"/>
                </a:rPr>
                <a:t>Pres</a:t>
              </a:r>
              <a:r>
                <a:rPr lang="en-US" sz="1400" dirty="0" smtClean="0">
                  <a:effectLst/>
                  <a:latin typeface="Calibri"/>
                  <a:ea typeface="Calibri"/>
                  <a:cs typeface="Times New Roman"/>
                </a:rPr>
                <a:t>/ </a:t>
              </a:r>
              <a:r>
                <a:rPr lang="en-US" sz="1400" dirty="0">
                  <a:effectLst/>
                  <a:latin typeface="Calibri"/>
                  <a:ea typeface="Calibri"/>
                  <a:cs typeface="Times New Roman"/>
                </a:rPr>
                <a:t>Senate</a:t>
              </a:r>
              <a:endParaRPr lang="en-US" sz="2000" dirty="0">
                <a:effectLst/>
                <a:latin typeface="Calibri"/>
                <a:ea typeface="Calibri"/>
                <a:cs typeface="Times New Roman"/>
              </a:endParaRPr>
            </a:p>
          </p:txBody>
        </p:sp>
        <p:sp>
          <p:nvSpPr>
            <p:cNvPr id="11" name="Text Box 2"/>
            <p:cNvSpPr txBox="1">
              <a:spLocks noChangeArrowheads="1"/>
            </p:cNvSpPr>
            <p:nvPr/>
          </p:nvSpPr>
          <p:spPr bwMode="auto">
            <a:xfrm rot="18546521">
              <a:off x="2309437" y="404386"/>
              <a:ext cx="841333" cy="299421"/>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1400" dirty="0" smtClean="0">
                  <a:effectLst/>
                  <a:latin typeface="Calibri"/>
                  <a:ea typeface="Calibri"/>
                  <a:cs typeface="Times New Roman"/>
                </a:rPr>
                <a:t>Nominal</a:t>
              </a:r>
              <a:endParaRPr lang="en-US" sz="2000" dirty="0">
                <a:effectLst/>
                <a:latin typeface="Calibri"/>
                <a:ea typeface="Calibri"/>
                <a:cs typeface="Times New Roman"/>
              </a:endParaRPr>
            </a:p>
          </p:txBody>
        </p:sp>
      </p:grpSp>
      <p:cxnSp>
        <p:nvCxnSpPr>
          <p:cNvPr id="12" name="Straight Connector 11"/>
          <p:cNvCxnSpPr/>
          <p:nvPr/>
        </p:nvCxnSpPr>
        <p:spPr>
          <a:xfrm flipH="1">
            <a:off x="1847585" y="1906253"/>
            <a:ext cx="6017160" cy="0"/>
          </a:xfrm>
          <a:prstGeom prst="line">
            <a:avLst/>
          </a:prstGeom>
          <a:ln w="19050">
            <a:solidFill>
              <a:schemeClr val="bg1">
                <a:lumMod val="50000"/>
                <a:alpha val="47843"/>
              </a:schemeClr>
            </a:solidFill>
            <a:prstDash val="dash"/>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7946806" y="2161378"/>
            <a:ext cx="1120994" cy="1026689"/>
            <a:chOff x="7946806" y="2161378"/>
            <a:chExt cx="1120994" cy="1026689"/>
          </a:xfrm>
        </p:grpSpPr>
        <p:sp>
          <p:nvSpPr>
            <p:cNvPr id="3" name="TextBox 2"/>
            <p:cNvSpPr txBox="1"/>
            <p:nvPr/>
          </p:nvSpPr>
          <p:spPr>
            <a:xfrm>
              <a:off x="8182705" y="2541736"/>
              <a:ext cx="885095" cy="646331"/>
            </a:xfrm>
            <a:prstGeom prst="rect">
              <a:avLst/>
            </a:prstGeom>
            <a:noFill/>
          </p:spPr>
          <p:txBody>
            <a:bodyPr wrap="square" lIns="0" rIns="0" rtlCol="0">
              <a:spAutoFit/>
            </a:bodyPr>
            <a:lstStyle/>
            <a:p>
              <a:r>
                <a:rPr lang="en-US" sz="1200" b="1" dirty="0" smtClean="0"/>
                <a:t>House: </a:t>
              </a:r>
              <a:r>
                <a:rPr lang="el-GR" sz="1200" b="1" dirty="0" smtClean="0"/>
                <a:t>Δ </a:t>
              </a:r>
              <a:r>
                <a:rPr lang="en-US" sz="1200" b="1" dirty="0" smtClean="0"/>
                <a:t>=   -9%, -$210 M  vs. Senate</a:t>
              </a:r>
              <a:endParaRPr lang="en-US" sz="1600" b="1" dirty="0"/>
            </a:p>
          </p:txBody>
        </p:sp>
        <p:sp>
          <p:nvSpPr>
            <p:cNvPr id="6" name="Down Arrow 5"/>
            <p:cNvSpPr/>
            <p:nvPr/>
          </p:nvSpPr>
          <p:spPr>
            <a:xfrm>
              <a:off x="7946806" y="2161378"/>
              <a:ext cx="235901" cy="886622"/>
            </a:xfrm>
            <a:prstGeom prst="downArrow">
              <a:avLst/>
            </a:prstGeom>
            <a:solidFill>
              <a:srgbClr val="C00000"/>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 name="Group 12"/>
          <p:cNvGrpSpPr/>
          <p:nvPr/>
        </p:nvGrpSpPr>
        <p:grpSpPr>
          <a:xfrm>
            <a:off x="7946806" y="1858000"/>
            <a:ext cx="771844" cy="861774"/>
            <a:chOff x="7946806" y="2126859"/>
            <a:chExt cx="771844" cy="2386101"/>
          </a:xfrm>
        </p:grpSpPr>
        <p:sp>
          <p:nvSpPr>
            <p:cNvPr id="14" name="TextBox 13"/>
            <p:cNvSpPr txBox="1"/>
            <p:nvPr/>
          </p:nvSpPr>
          <p:spPr>
            <a:xfrm>
              <a:off x="8182708" y="2126859"/>
              <a:ext cx="535942" cy="2386101"/>
            </a:xfrm>
            <a:prstGeom prst="rect">
              <a:avLst/>
            </a:prstGeom>
            <a:noFill/>
          </p:spPr>
          <p:txBody>
            <a:bodyPr wrap="square" lIns="0" rIns="0" rtlCol="0">
              <a:spAutoFit/>
            </a:bodyPr>
            <a:lstStyle/>
            <a:p>
              <a:pPr algn="ctr"/>
              <a:r>
                <a:rPr lang="en-US" sz="1200" b="1" dirty="0" err="1" smtClean="0"/>
                <a:t>Sen</a:t>
              </a:r>
              <a:r>
                <a:rPr lang="en-US" sz="1200" b="1" dirty="0" smtClean="0"/>
                <a:t>: </a:t>
              </a:r>
              <a:r>
                <a:rPr lang="el-GR" sz="1200" b="1" dirty="0" smtClean="0"/>
                <a:t>Δ</a:t>
              </a:r>
              <a:r>
                <a:rPr lang="en-US" sz="1200" b="1" dirty="0" smtClean="0"/>
                <a:t> = -3% vs. FY10</a:t>
              </a:r>
              <a:endParaRPr lang="en-US" sz="1200" b="1" dirty="0"/>
            </a:p>
            <a:p>
              <a:r>
                <a:rPr lang="en-US" sz="1400" b="1" dirty="0" smtClean="0"/>
                <a:t> </a:t>
              </a:r>
              <a:endParaRPr lang="en-US" b="1" dirty="0"/>
            </a:p>
          </p:txBody>
        </p:sp>
        <p:sp>
          <p:nvSpPr>
            <p:cNvPr id="15" name="Down Arrow 14"/>
            <p:cNvSpPr/>
            <p:nvPr/>
          </p:nvSpPr>
          <p:spPr>
            <a:xfrm>
              <a:off x="7946806" y="2161378"/>
              <a:ext cx="235901" cy="712249"/>
            </a:xfrm>
            <a:prstGeom prst="downArrow">
              <a:avLst/>
            </a:prstGeom>
            <a:solidFill>
              <a:schemeClr val="tx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9" name="TextBox 8"/>
          <p:cNvSpPr txBox="1"/>
          <p:nvPr/>
        </p:nvSpPr>
        <p:spPr>
          <a:xfrm>
            <a:off x="381000" y="6399599"/>
            <a:ext cx="4334954" cy="276999"/>
          </a:xfrm>
          <a:prstGeom prst="rect">
            <a:avLst/>
          </a:prstGeom>
          <a:noFill/>
        </p:spPr>
        <p:txBody>
          <a:bodyPr wrap="square" rtlCol="0">
            <a:spAutoFit/>
          </a:bodyPr>
          <a:lstStyle/>
          <a:p>
            <a:r>
              <a:rPr lang="en-US" sz="1200" dirty="0" smtClean="0"/>
              <a:t>NCAI Analysis, BIA Budget</a:t>
            </a:r>
            <a:endParaRPr lang="en-US" sz="1200" dirty="0"/>
          </a:p>
        </p:txBody>
      </p:sp>
      <p:cxnSp>
        <p:nvCxnSpPr>
          <p:cNvPr id="16" name="Straight Connector 15"/>
          <p:cNvCxnSpPr/>
          <p:nvPr/>
        </p:nvCxnSpPr>
        <p:spPr>
          <a:xfrm flipH="1">
            <a:off x="1847585" y="1906253"/>
            <a:ext cx="6017160" cy="0"/>
          </a:xfrm>
          <a:prstGeom prst="line">
            <a:avLst/>
          </a:prstGeom>
          <a:ln w="19050">
            <a:solidFill>
              <a:schemeClr val="bg1">
                <a:lumMod val="50000"/>
                <a:alpha val="47843"/>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1872985" y="2127706"/>
            <a:ext cx="6017160" cy="0"/>
          </a:xfrm>
          <a:prstGeom prst="line">
            <a:avLst/>
          </a:prstGeom>
          <a:ln w="19050">
            <a:solidFill>
              <a:schemeClr val="bg1">
                <a:lumMod val="50000"/>
                <a:alpha val="47843"/>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834885" y="3049253"/>
            <a:ext cx="6017160" cy="0"/>
          </a:xfrm>
          <a:prstGeom prst="line">
            <a:avLst/>
          </a:prstGeom>
          <a:ln w="19050">
            <a:solidFill>
              <a:schemeClr val="bg1">
                <a:lumMod val="50000"/>
                <a:alpha val="47843"/>
              </a:schemeClr>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981200" y="1626307"/>
            <a:ext cx="1792827" cy="307777"/>
          </a:xfrm>
          <a:prstGeom prst="rect">
            <a:avLst/>
          </a:prstGeom>
          <a:noFill/>
        </p:spPr>
        <p:txBody>
          <a:bodyPr wrap="square" rtlCol="0">
            <a:spAutoFit/>
          </a:bodyPr>
          <a:lstStyle/>
          <a:p>
            <a:r>
              <a:rPr lang="en-US" sz="1400" dirty="0" smtClean="0"/>
              <a:t>FY10 Level</a:t>
            </a:r>
            <a:endParaRPr lang="en-US" sz="1400" dirty="0"/>
          </a:p>
        </p:txBody>
      </p:sp>
    </p:spTree>
    <p:extLst>
      <p:ext uri="{BB962C8B-B14F-4D97-AF65-F5344CB8AC3E}">
        <p14:creationId xmlns:p14="http://schemas.microsoft.com/office/powerpoint/2010/main" val="1957937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61111E-6 -3.7037E-7 L 0.00225 0.03449 " pathEditMode="relative" rAng="0" ptsTypes="AA">
                                      <p:cBhvr>
                                        <p:cTn id="6" dur="1000" fill="hold"/>
                                        <p:tgtEl>
                                          <p:spTgt spid="12"/>
                                        </p:tgtEl>
                                        <p:attrNameLst>
                                          <p:attrName>ppt_x</p:attrName>
                                          <p:attrName>ppt_y</p:attrName>
                                        </p:attrNameLst>
                                      </p:cBhvr>
                                      <p:rCtr x="104" y="1713"/>
                                    </p:animMotion>
                                  </p:childTnLst>
                                </p:cTn>
                              </p:par>
                              <p:par>
                                <p:cTn id="7" presetID="47"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animEffect transition="in" filter="fade">
                                      <p:cBhvr>
                                        <p:cTn id="9" dur="500"/>
                                        <p:tgtEl>
                                          <p:spTgt spid="13"/>
                                        </p:tgtEl>
                                      </p:cBhvr>
                                    </p:animEffect>
                                    <p:anim calcmode="lin" valueType="num">
                                      <p:cBhvr>
                                        <p:cTn id="10" dur="500" fill="hold"/>
                                        <p:tgtEl>
                                          <p:spTgt spid="13"/>
                                        </p:tgtEl>
                                        <p:attrNameLst>
                                          <p:attrName>ppt_x</p:attrName>
                                        </p:attrNameLst>
                                      </p:cBhvr>
                                      <p:tavLst>
                                        <p:tav tm="0">
                                          <p:val>
                                            <p:strVal val="#ppt_x"/>
                                          </p:val>
                                        </p:tav>
                                        <p:tav tm="100000">
                                          <p:val>
                                            <p:strVal val="#ppt_x"/>
                                          </p:val>
                                        </p:tav>
                                      </p:tavLst>
                                    </p:anim>
                                    <p:anim calcmode="lin" valueType="num">
                                      <p:cBhvr>
                                        <p:cTn id="11" dur="5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2" presetClass="path" presetSubtype="0" accel="50000" decel="50000" fill="hold" nodeType="clickEffect">
                                  <p:stCondLst>
                                    <p:cond delay="0"/>
                                  </p:stCondLst>
                                  <p:childTnLst>
                                    <p:animMotion origin="layout" path="M 0.00225 0.03171 L 0.00225 0.16504 " pathEditMode="relative" rAng="0" ptsTypes="AA">
                                      <p:cBhvr>
                                        <p:cTn id="15" dur="2000" fill="hold"/>
                                        <p:tgtEl>
                                          <p:spTgt spid="12"/>
                                        </p:tgtEl>
                                        <p:attrNameLst>
                                          <p:attrName>ppt_x</p:attrName>
                                          <p:attrName>ppt_y</p:attrName>
                                        </p:attrNameLst>
                                      </p:cBhvr>
                                      <p:rCtr x="0" y="6667"/>
                                    </p:animMotion>
                                  </p:childTnLst>
                                </p:cTn>
                              </p:par>
                              <p:par>
                                <p:cTn id="16" presetID="47"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par>
                                <p:cTn id="21" presetID="1" presetClass="exit" presetSubtype="0" fill="hold" nodeType="withEffect">
                                  <p:stCondLst>
                                    <p:cond delay="0"/>
                                  </p:stCondLst>
                                  <p:childTnLst>
                                    <p:set>
                                      <p:cBhvr>
                                        <p:cTn id="22" dur="1" fill="hold">
                                          <p:stCondLst>
                                            <p:cond delay="0"/>
                                          </p:stCondLst>
                                        </p:cTn>
                                        <p:tgtEl>
                                          <p:spTgt spid="16"/>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3"/>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xit" presetSubtype="0" fill="hold" nodeType="withEffect">
                                  <p:stCondLst>
                                    <p:cond delay="0"/>
                                  </p:stCondLst>
                                  <p:childTnLst>
                                    <p:set>
                                      <p:cBhvr>
                                        <p:cTn id="28"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31019</TotalTime>
  <Words>2951</Words>
  <Application>Microsoft Office PowerPoint</Application>
  <PresentationFormat>On-screen Show (4:3)</PresentationFormat>
  <Paragraphs>181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Finding Common Ground, Honoring the Promises</vt:lpstr>
      <vt:lpstr>Agenda</vt:lpstr>
      <vt:lpstr>Purpose and Upcoming Events</vt:lpstr>
      <vt:lpstr>Now is the Time for Tribal Unity in Urging Congress to Honor Treaty Promises</vt:lpstr>
      <vt:lpstr>Where are we?   …in desperate need of finding common ground.</vt:lpstr>
      <vt:lpstr>FY2014: Starkly Different Options</vt:lpstr>
      <vt:lpstr>Percent Cut in non-Defense Discretionary compared to FY10, Inflation Adjusted</vt:lpstr>
      <vt:lpstr>FY2014 House vs. FY2013 excluding  sequestration</vt:lpstr>
      <vt:lpstr>Sequestration: Tribes Losing Ground Critical Governmental Services</vt:lpstr>
      <vt:lpstr>Sequestration: Tribes Losing Ground Critical Governmental Services</vt:lpstr>
      <vt:lpstr>FY14 Appropriations Activities</vt:lpstr>
      <vt:lpstr>House vs. Senate on  Contract Support Costs</vt:lpstr>
      <vt:lpstr>Common Ground: Upholding Treaty Promises is Bipartisan</vt:lpstr>
      <vt:lpstr>Analysis of Media Stories of Tribes and Sequester</vt:lpstr>
      <vt:lpstr>PowerPoint Presentation</vt:lpstr>
      <vt:lpstr>How Tribes Are Implementing Sequester So Far, according to news stories (March-Sept. 2013)</vt:lpstr>
      <vt:lpstr>Clearinghouse:  http://www.ncai.org/policy-issues/tribal-governance/budget-and-approprations/sequestration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Sequester Impacts on Indian Country</dc:title>
  <dc:creator>Amber Ebarb</dc:creator>
  <cp:lastModifiedBy>Amber Ebarb</cp:lastModifiedBy>
  <cp:revision>184</cp:revision>
  <cp:lastPrinted>2013-09-04T17:46:46Z</cp:lastPrinted>
  <dcterms:created xsi:type="dcterms:W3CDTF">2013-04-04T16:56:29Z</dcterms:created>
  <dcterms:modified xsi:type="dcterms:W3CDTF">2013-09-05T14:12:51Z</dcterms:modified>
</cp:coreProperties>
</file>