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91" autoAdjust="0"/>
    <p:restoredTop sz="78629" autoAdjust="0"/>
  </p:normalViewPr>
  <p:slideViewPr>
    <p:cSldViewPr>
      <p:cViewPr>
        <p:scale>
          <a:sx n="100" d="100"/>
          <a:sy n="100" d="100"/>
        </p:scale>
        <p:origin x="-193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0F770-92A1-4CA1-8114-6D29D2B2EFD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33ED-831D-48C5-A6E7-173D6807F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25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9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42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92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9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0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5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40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8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11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8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8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2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8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6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3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3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0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0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6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acey-Horn@Cherokee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Calibri"/>
                <a:cs typeface="Calibri"/>
              </a:rPr>
              <a:t>Sequestration: Take Action!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NCAI Webinar </a:t>
            </a:r>
            <a:br>
              <a:rPr lang="en-US" dirty="0" smtClean="0"/>
            </a:br>
            <a:r>
              <a:rPr lang="en-US" sz="3600" dirty="0" smtClean="0"/>
              <a:t>September 4,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971800"/>
            <a:ext cx="53340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Lacey A. Horn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Treasurer, Cherokee Nation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6" name="Picture 5" descr="Arc Black powerpoi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3630"/>
            <a:ext cx="9144000" cy="199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Inform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602163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Your </a:t>
            </a:r>
            <a:r>
              <a:rPr lang="en-US" dirty="0">
                <a:latin typeface="Calibri"/>
                <a:cs typeface="Calibri"/>
              </a:rPr>
              <a:t>tribal council</a:t>
            </a:r>
          </a:p>
          <a:p>
            <a:r>
              <a:rPr lang="en-US" dirty="0">
                <a:latin typeface="Calibri"/>
                <a:cs typeface="Calibri"/>
              </a:rPr>
              <a:t>Y</a:t>
            </a:r>
            <a:r>
              <a:rPr lang="en-US" dirty="0" smtClean="0">
                <a:latin typeface="Calibri"/>
                <a:cs typeface="Calibri"/>
              </a:rPr>
              <a:t>our citizens/members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Tribal newspaper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Nation's </a:t>
            </a:r>
            <a:r>
              <a:rPr lang="en-US" dirty="0">
                <a:latin typeface="Calibri"/>
                <a:cs typeface="Calibri"/>
              </a:rPr>
              <a:t>press </a:t>
            </a:r>
            <a:r>
              <a:rPr lang="en-US" dirty="0" smtClean="0">
                <a:latin typeface="Calibri"/>
                <a:cs typeface="Calibri"/>
              </a:rPr>
              <a:t>releases</a:t>
            </a:r>
          </a:p>
          <a:p>
            <a:pPr marL="0" indent="0" algn="ctr">
              <a:buNone/>
            </a:pPr>
            <a:endParaRPr lang="en-US" sz="1600" b="1" dirty="0" smtClean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Calibri"/>
                <a:cs typeface="Calibri"/>
              </a:rPr>
              <a:t>Remember</a:t>
            </a:r>
            <a:r>
              <a:rPr lang="en-US" sz="3600" b="1" dirty="0">
                <a:latin typeface="Calibri"/>
                <a:cs typeface="Calibri"/>
              </a:rPr>
              <a:t>, this is </a:t>
            </a:r>
            <a:r>
              <a:rPr lang="en-US" sz="3600" b="1" dirty="0" smtClean="0">
                <a:latin typeface="Calibri"/>
                <a:cs typeface="Calibri"/>
              </a:rPr>
              <a:t>NOT </a:t>
            </a:r>
            <a:r>
              <a:rPr lang="en-US" sz="3600" b="1" dirty="0">
                <a:latin typeface="Calibri"/>
                <a:cs typeface="Calibri"/>
              </a:rPr>
              <a:t>your </a:t>
            </a:r>
            <a:r>
              <a:rPr lang="en-US" sz="3600" b="1" dirty="0" smtClean="0">
                <a:latin typeface="Calibri"/>
                <a:cs typeface="Calibri"/>
              </a:rPr>
              <a:t>fault!</a:t>
            </a:r>
            <a:endParaRPr lang="en-US" sz="3600" b="1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Accept </a:t>
            </a:r>
            <a:r>
              <a:rPr lang="en-US" b="1" dirty="0" smtClean="0">
                <a:latin typeface="Calibri"/>
                <a:cs typeface="Calibri"/>
              </a:rPr>
              <a:t>Change </a:t>
            </a:r>
            <a:r>
              <a:rPr lang="en-US" b="1" dirty="0">
                <a:latin typeface="Calibri"/>
                <a:cs typeface="Calibri"/>
              </a:rPr>
              <a:t>and </a:t>
            </a:r>
            <a:r>
              <a:rPr lang="en-US" b="1" dirty="0" smtClean="0">
                <a:latin typeface="Calibri"/>
                <a:cs typeface="Calibri"/>
              </a:rPr>
              <a:t>Effect </a:t>
            </a:r>
            <a:r>
              <a:rPr lang="en-US" b="1" dirty="0">
                <a:latin typeface="Calibri"/>
                <a:cs typeface="Calibri"/>
              </a:rPr>
              <a:t>C</a:t>
            </a:r>
            <a:r>
              <a:rPr lang="en-US" b="1" dirty="0" smtClean="0">
                <a:latin typeface="Calibri"/>
                <a:cs typeface="Calibri"/>
              </a:rPr>
              <a:t>hange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>
                <a:latin typeface="Calibri"/>
                <a:cs typeface="Calibri"/>
              </a:rPr>
              <a:t>"</a:t>
            </a:r>
            <a:r>
              <a:rPr lang="en-US" i="1" dirty="0">
                <a:latin typeface="Calibri"/>
                <a:cs typeface="Calibri"/>
              </a:rPr>
              <a:t>This is the way we have always done </a:t>
            </a:r>
            <a:r>
              <a:rPr lang="en-US" i="1" dirty="0" smtClean="0">
                <a:latin typeface="Calibri"/>
                <a:cs typeface="Calibri"/>
              </a:rPr>
              <a:t>it” 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/>
                <a:cs typeface="Calibri"/>
              </a:rPr>
              <a:t>DOESN’T WORK ANYMORE!</a:t>
            </a:r>
            <a:endParaRPr lang="en-US" b="1" dirty="0">
              <a:latin typeface="Calibri"/>
              <a:cs typeface="Calibri"/>
            </a:endParaRPr>
          </a:p>
          <a:p>
            <a:r>
              <a:rPr lang="en-US" dirty="0" smtClean="0"/>
              <a:t>Look </a:t>
            </a:r>
            <a:r>
              <a:rPr lang="en-US" dirty="0"/>
              <a:t>for ways to generate new funding sources</a:t>
            </a:r>
          </a:p>
          <a:p>
            <a:pPr lvl="1"/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Partnerships </a:t>
            </a:r>
          </a:p>
          <a:p>
            <a:pPr marL="457200" lvl="1" indent="0">
              <a:buNone/>
            </a:pPr>
            <a:r>
              <a:rPr lang="en-US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Think outside the box…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alibri"/>
                <a:cs typeface="Calibri"/>
              </a:rPr>
              <a:t>	</a:t>
            </a:r>
            <a:endParaRPr lang="en-US" dirty="0" smtClean="0">
              <a:latin typeface="Calibri"/>
              <a:cs typeface="Calibri"/>
            </a:endParaRPr>
          </a:p>
          <a:p>
            <a:pPr marL="457200" lvl="1" indent="0" algn="ctr">
              <a:buNone/>
            </a:pPr>
            <a:r>
              <a:rPr lang="en-US" sz="4400" b="1" dirty="0" smtClean="0">
                <a:solidFill>
                  <a:srgbClr val="00B0F0"/>
                </a:solidFill>
                <a:latin typeface="Calibri"/>
                <a:cs typeface="Calibri"/>
              </a:rPr>
              <a:t>Use</a:t>
            </a:r>
            <a:r>
              <a:rPr lang="en-US" sz="4400" b="1" dirty="0" smtClean="0">
                <a:latin typeface="Calibri"/>
                <a:cs typeface="Calibri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Calibri"/>
                <a:cs typeface="Calibri"/>
              </a:rPr>
              <a:t>other</a:t>
            </a:r>
            <a:r>
              <a:rPr lang="en-US" sz="4400" b="1" dirty="0" smtClean="0">
                <a:latin typeface="Calibri"/>
                <a:cs typeface="Calibri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  <a:cs typeface="Calibri"/>
              </a:rPr>
              <a:t>creative</a:t>
            </a:r>
            <a:r>
              <a:rPr lang="en-US" sz="4400" b="1" dirty="0" smtClean="0">
                <a:latin typeface="Calibri"/>
                <a:cs typeface="Calibri"/>
              </a:rPr>
              <a:t> </a:t>
            </a:r>
            <a:r>
              <a:rPr lang="en-US" sz="4400" b="1" dirty="0" smtClean="0">
                <a:solidFill>
                  <a:srgbClr val="92D050"/>
                </a:solidFill>
                <a:latin typeface="Calibri"/>
                <a:cs typeface="Calibri"/>
              </a:rPr>
              <a:t>ways</a:t>
            </a:r>
            <a:r>
              <a:rPr lang="en-US" sz="4400" b="1" dirty="0" smtClean="0">
                <a:latin typeface="Calibri"/>
                <a:cs typeface="Calibri"/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of </a:t>
            </a:r>
            <a:r>
              <a:rPr lang="en-US" sz="4400" b="1" dirty="0" smtClean="0">
                <a:latin typeface="Calibri"/>
                <a:cs typeface="Calibri"/>
              </a:rPr>
              <a:t>  </a:t>
            </a:r>
            <a:r>
              <a:rPr lang="en-US" sz="4400" b="1" dirty="0" smtClean="0">
                <a:solidFill>
                  <a:srgbClr val="FFC000"/>
                </a:solidFill>
                <a:latin typeface="Calibri"/>
                <a:cs typeface="Calibri"/>
              </a:rPr>
              <a:t>getting</a:t>
            </a:r>
            <a:r>
              <a:rPr lang="en-US" sz="4400" b="1" dirty="0" smtClean="0">
                <a:latin typeface="Calibri"/>
                <a:cs typeface="Calibri"/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  <a:latin typeface="Calibri"/>
                <a:cs typeface="Calibri"/>
              </a:rPr>
              <a:t>out</a:t>
            </a:r>
            <a:r>
              <a:rPr lang="en-US" sz="4400" b="1" dirty="0" smtClean="0">
                <a:latin typeface="Calibri"/>
                <a:cs typeface="Calibri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Calibri"/>
                <a:cs typeface="Calibri"/>
              </a:rPr>
              <a:t>the</a:t>
            </a:r>
            <a:r>
              <a:rPr lang="en-US" sz="4400" b="1" dirty="0" smtClean="0">
                <a:latin typeface="Calibri"/>
                <a:cs typeface="Calibri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  <a:cs typeface="Calibri"/>
              </a:rPr>
              <a:t>message…</a:t>
            </a:r>
          </a:p>
          <a:p>
            <a:pPr marL="457200" lvl="1" indent="0" algn="ctr">
              <a:buNone/>
            </a:pPr>
            <a:r>
              <a:rPr lang="en-US" dirty="0">
                <a:latin typeface="Calibri"/>
                <a:cs typeface="Calibri"/>
              </a:rPr>
              <a:t>	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Happy to help…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Please contact me if you have any questions, or if I can </a:t>
            </a:r>
          </a:p>
          <a:p>
            <a:pPr marL="0" indent="0" algn="ctr">
              <a:buNone/>
            </a:pPr>
            <a:r>
              <a:rPr lang="en-US" sz="2400" dirty="0" smtClean="0"/>
              <a:t>be of assistance to you and your tribe.</a:t>
            </a: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2400" dirty="0" smtClean="0"/>
              <a:t>Together, our voices are stronger. It is up to us to ensure </a:t>
            </a:r>
          </a:p>
          <a:p>
            <a:pPr marL="0" indent="0" algn="ctr">
              <a:buNone/>
            </a:pPr>
            <a:r>
              <a:rPr lang="en-US" sz="2400" dirty="0" smtClean="0"/>
              <a:t>that the Federal Government recognizes and upholds its </a:t>
            </a:r>
          </a:p>
          <a:p>
            <a:pPr marL="0" indent="0" algn="ctr">
              <a:buNone/>
            </a:pPr>
            <a:r>
              <a:rPr lang="en-US" sz="2400" dirty="0" smtClean="0"/>
              <a:t>trust responsibility to tribes.</a:t>
            </a:r>
          </a:p>
          <a:p>
            <a:pPr marL="0" indent="0" algn="ctr">
              <a:buNone/>
            </a:pPr>
            <a:endParaRPr lang="en-US" sz="900" dirty="0" smtClean="0"/>
          </a:p>
          <a:p>
            <a:pPr marL="0" indent="0" algn="ctr">
              <a:buNone/>
            </a:pPr>
            <a:r>
              <a:rPr lang="en-US" dirty="0" smtClean="0"/>
              <a:t>Lacey A. Horn       918-207-3902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Lacey-Horn@Cherokee.org</a:t>
            </a:r>
            <a:endParaRPr lang="en-US" dirty="0" smtClean="0"/>
          </a:p>
        </p:txBody>
      </p:sp>
      <p:pic>
        <p:nvPicPr>
          <p:cNvPr id="6" name="Picture 5" descr="Arc Black powerpoin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0334"/>
            <a:ext cx="9144000" cy="199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Immediate Action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1) Estimate Reduction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Know </a:t>
            </a:r>
            <a:r>
              <a:rPr lang="en-US" dirty="0">
                <a:latin typeface="Calibri"/>
                <a:cs typeface="Calibri"/>
              </a:rPr>
              <a:t>how this will </a:t>
            </a:r>
            <a:r>
              <a:rPr lang="en-US" dirty="0" smtClean="0">
                <a:latin typeface="Calibri"/>
                <a:cs typeface="Calibri"/>
              </a:rPr>
              <a:t>financially affect </a:t>
            </a:r>
            <a:r>
              <a:rPr lang="en-US" dirty="0">
                <a:latin typeface="Calibri"/>
                <a:cs typeface="Calibri"/>
              </a:rPr>
              <a:t>each program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Cherokee Nation’s </a:t>
            </a:r>
            <a:r>
              <a:rPr lang="en-US" dirty="0">
                <a:latin typeface="Calibri"/>
                <a:cs typeface="Calibri"/>
              </a:rPr>
              <a:t>estimation was based on </a:t>
            </a:r>
            <a:endParaRPr lang="en-US" dirty="0" smtClean="0"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en-US" dirty="0">
                <a:latin typeface="Calibri"/>
                <a:cs typeface="Calibri"/>
              </a:rPr>
              <a:t>	</a:t>
            </a:r>
            <a:r>
              <a:rPr lang="en-US" dirty="0" smtClean="0">
                <a:latin typeface="Calibri"/>
                <a:cs typeface="Calibri"/>
              </a:rPr>
              <a:t>award letters. </a:t>
            </a:r>
            <a:r>
              <a:rPr lang="en-US" dirty="0">
                <a:latin typeface="Calibri"/>
                <a:cs typeface="Calibri"/>
              </a:rPr>
              <a:t>	</a:t>
            </a:r>
            <a:endParaRPr lang="en-US" dirty="0" smtClean="0">
              <a:latin typeface="Calibri"/>
              <a:cs typeface="Calibri"/>
            </a:endParaRPr>
          </a:p>
          <a:p>
            <a:pPr marL="457200" lvl="1" indent="0">
              <a:buNone/>
            </a:pPr>
            <a:endParaRPr lang="en-US" dirty="0">
              <a:latin typeface="Calibri"/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Immediate Action</a:t>
            </a:r>
            <a:br>
              <a:rPr lang="en-US" b="1" dirty="0" smtClean="0">
                <a:latin typeface="Calibri"/>
                <a:cs typeface="Calibri"/>
              </a:rPr>
            </a:br>
            <a:r>
              <a:rPr lang="en-US" sz="4000" b="1" i="1" dirty="0" smtClean="0">
                <a:latin typeface="Calibri"/>
                <a:cs typeface="Calibri"/>
              </a:rPr>
              <a:t>GOAL: Try to absorb 5.5%</a:t>
            </a:r>
            <a:endParaRPr lang="en-US" sz="4000" b="1" i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dirty="0" smtClean="0">
                <a:latin typeface="Calibri"/>
                <a:cs typeface="Calibri"/>
              </a:rPr>
              <a:t>2) Reduce </a:t>
            </a:r>
            <a:r>
              <a:rPr lang="en-US" dirty="0">
                <a:latin typeface="Calibri"/>
                <a:cs typeface="Calibri"/>
              </a:rPr>
              <a:t>spending </a:t>
            </a:r>
            <a:r>
              <a:rPr lang="en-US" dirty="0" smtClean="0">
                <a:latin typeface="Calibri"/>
                <a:cs typeface="Calibri"/>
              </a:rPr>
              <a:t>by </a:t>
            </a:r>
            <a:r>
              <a:rPr lang="en-US" dirty="0">
                <a:latin typeface="Calibri"/>
                <a:cs typeface="Calibri"/>
              </a:rPr>
              <a:t>using cost </a:t>
            </a:r>
            <a:r>
              <a:rPr lang="en-US" dirty="0" smtClean="0">
                <a:latin typeface="Calibri"/>
                <a:cs typeface="Calibri"/>
              </a:rPr>
              <a:t>containment      measures…</a:t>
            </a:r>
            <a:r>
              <a:rPr lang="en-US" i="1" dirty="0" smtClean="0">
                <a:cs typeface="Calibri"/>
              </a:rPr>
              <a:t>This should get </a:t>
            </a:r>
            <a:r>
              <a:rPr lang="en-US" i="1" dirty="0">
                <a:cs typeface="Calibri"/>
              </a:rPr>
              <a:t>you part of the way! </a:t>
            </a:r>
            <a:endParaRPr lang="en-US" sz="2800" dirty="0" smtClean="0">
              <a:latin typeface="Calibri"/>
              <a:cs typeface="Calibri"/>
            </a:endParaRPr>
          </a:p>
          <a:p>
            <a:pPr algn="ctr">
              <a:buNone/>
            </a:pPr>
            <a:r>
              <a:rPr lang="en-US" sz="4000" b="1" u="sng" dirty="0" smtClean="0">
                <a:latin typeface="Calibri"/>
                <a:cs typeface="Calibri"/>
              </a:rPr>
              <a:t>Examples</a:t>
            </a:r>
          </a:p>
          <a:p>
            <a:pPr marL="457200" lvl="1" indent="0" algn="ctr">
              <a:buNone/>
            </a:pPr>
            <a:r>
              <a:rPr lang="en-US" dirty="0" smtClean="0">
                <a:latin typeface="Calibri"/>
                <a:cs typeface="Calibri"/>
              </a:rPr>
              <a:t>Hiring, Travel, Training, Overtime, Commitments</a:t>
            </a:r>
          </a:p>
        </p:txBody>
      </p:sp>
    </p:spTree>
    <p:extLst>
      <p:ext uri="{BB962C8B-B14F-4D97-AF65-F5344CB8AC3E}">
        <p14:creationId xmlns:p14="http://schemas.microsoft.com/office/powerpoint/2010/main" val="16728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Short Term Action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800601"/>
          </a:xfrm>
        </p:spPr>
        <p:txBody>
          <a:bodyPr/>
          <a:lstStyle/>
          <a:p>
            <a:pPr algn="ctr">
              <a:buNone/>
            </a:pPr>
            <a:r>
              <a:rPr lang="en-US" sz="2800" b="1" dirty="0">
                <a:latin typeface="Calibri"/>
                <a:cs typeface="Calibri"/>
              </a:rPr>
              <a:t>Budget creatively and proactively</a:t>
            </a:r>
          </a:p>
          <a:p>
            <a:endParaRPr lang="en-US" sz="1200" dirty="0" smtClean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Evaluate </a:t>
            </a:r>
            <a:r>
              <a:rPr lang="en-US" sz="2400" dirty="0">
                <a:latin typeface="Calibri"/>
                <a:cs typeface="Calibri"/>
              </a:rPr>
              <a:t>programs</a:t>
            </a:r>
          </a:p>
          <a:p>
            <a:r>
              <a:rPr lang="en-US" sz="2400" dirty="0">
                <a:latin typeface="Calibri"/>
                <a:cs typeface="Calibri"/>
              </a:rPr>
              <a:t>O</a:t>
            </a:r>
            <a:r>
              <a:rPr lang="en-US" sz="2400" dirty="0" smtClean="0">
                <a:latin typeface="Calibri"/>
                <a:cs typeface="Calibri"/>
              </a:rPr>
              <a:t>utcome </a:t>
            </a:r>
            <a:r>
              <a:rPr lang="en-US" sz="2400" dirty="0">
                <a:latin typeface="Calibri"/>
                <a:cs typeface="Calibri"/>
              </a:rPr>
              <a:t>based approach</a:t>
            </a:r>
          </a:p>
          <a:p>
            <a:r>
              <a:rPr lang="en-US" sz="2400" dirty="0">
                <a:latin typeface="Calibri"/>
                <a:cs typeface="Calibri"/>
              </a:rPr>
              <a:t>F</a:t>
            </a:r>
            <a:r>
              <a:rPr lang="en-US" sz="2400" dirty="0" smtClean="0">
                <a:latin typeface="Calibri"/>
                <a:cs typeface="Calibri"/>
              </a:rPr>
              <a:t>ind </a:t>
            </a:r>
            <a:r>
              <a:rPr lang="en-US" sz="2400" dirty="0">
                <a:latin typeface="Calibri"/>
                <a:cs typeface="Calibri"/>
              </a:rPr>
              <a:t>efficiencies and </a:t>
            </a:r>
            <a:r>
              <a:rPr lang="en-US" sz="2400" dirty="0" smtClean="0">
                <a:latin typeface="Calibri"/>
                <a:cs typeface="Calibri"/>
              </a:rPr>
              <a:t>“cross-purposed” </a:t>
            </a:r>
            <a:r>
              <a:rPr lang="en-US" sz="2400" dirty="0">
                <a:latin typeface="Calibri"/>
                <a:cs typeface="Calibri"/>
              </a:rPr>
              <a:t>programs </a:t>
            </a:r>
            <a:r>
              <a:rPr lang="en-US" sz="2400" dirty="0" smtClean="0">
                <a:latin typeface="Calibri"/>
                <a:cs typeface="Calibri"/>
              </a:rPr>
              <a:t>and </a:t>
            </a:r>
            <a:r>
              <a:rPr lang="en-US" sz="2400" dirty="0">
                <a:latin typeface="Calibri"/>
                <a:cs typeface="Calibri"/>
              </a:rPr>
              <a:t>combine</a:t>
            </a:r>
          </a:p>
          <a:p>
            <a:r>
              <a:rPr lang="en-US" sz="2400" dirty="0" smtClean="0">
                <a:latin typeface="Calibri"/>
                <a:cs typeface="Calibri"/>
              </a:rPr>
              <a:t>Streamline</a:t>
            </a:r>
          </a:p>
          <a:p>
            <a:r>
              <a:rPr lang="en-US" sz="2400" dirty="0" smtClean="0">
                <a:latin typeface="Calibri"/>
                <a:cs typeface="Calibri"/>
              </a:rPr>
              <a:t>Eliminate vacant non-essential positions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>
                <a:latin typeface="Calibri"/>
                <a:cs typeface="Calibri"/>
              </a:rPr>
              <a:t>G</a:t>
            </a:r>
            <a:r>
              <a:rPr lang="en-US" sz="2400" dirty="0" smtClean="0">
                <a:latin typeface="Calibri"/>
                <a:cs typeface="Calibri"/>
              </a:rPr>
              <a:t>oal </a:t>
            </a:r>
            <a:r>
              <a:rPr lang="en-US" sz="2400" dirty="0">
                <a:latin typeface="Calibri"/>
                <a:cs typeface="Calibri"/>
              </a:rPr>
              <a:t>is to maintain services and jobs to the greatest </a:t>
            </a:r>
            <a:endParaRPr lang="en-US" sz="24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    extent </a:t>
            </a:r>
            <a:r>
              <a:rPr lang="en-US" sz="2400" dirty="0">
                <a:latin typeface="Calibri"/>
                <a:cs typeface="Calibri"/>
              </a:rPr>
              <a:t>possible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18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Near Term Action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alibri"/>
                <a:cs typeface="Calibri"/>
              </a:rPr>
              <a:t>Forecast into the </a:t>
            </a:r>
            <a:r>
              <a:rPr lang="en-US" b="1" dirty="0" smtClean="0">
                <a:latin typeface="Calibri"/>
                <a:cs typeface="Calibri"/>
              </a:rPr>
              <a:t>future (TRY!)</a:t>
            </a:r>
            <a:endParaRPr lang="en-US" b="1" dirty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Impossible to know congressional appropriations</a:t>
            </a:r>
          </a:p>
          <a:p>
            <a:r>
              <a:rPr lang="en-US" sz="2400" dirty="0">
                <a:latin typeface="Calibri"/>
                <a:cs typeface="Calibri"/>
              </a:rPr>
              <a:t>Spending caps in future years</a:t>
            </a:r>
          </a:p>
          <a:p>
            <a:r>
              <a:rPr lang="en-US" sz="2400" dirty="0" smtClean="0">
                <a:latin typeface="Calibri"/>
                <a:cs typeface="Calibri"/>
              </a:rPr>
              <a:t>One </a:t>
            </a:r>
            <a:r>
              <a:rPr lang="en-US" sz="2400" dirty="0">
                <a:latin typeface="Calibri"/>
                <a:cs typeface="Calibri"/>
              </a:rPr>
              <a:t>approach, ask programs to submit estimated </a:t>
            </a:r>
            <a:endParaRPr lang="en-US" sz="24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     budgets for three years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KEEP </a:t>
            </a:r>
            <a:r>
              <a:rPr lang="en-US" sz="2400" b="1" dirty="0"/>
              <a:t>TRACK OF HOW SEQUESTER REDUCTIONS AFFECT EACH PROGRAM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78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Use Your Voice </a:t>
            </a:r>
            <a:r>
              <a:rPr lang="en-US" b="1" dirty="0">
                <a:latin typeface="Calibri"/>
                <a:cs typeface="Calibri"/>
              </a:rPr>
              <a:t>and </a:t>
            </a:r>
            <a:r>
              <a:rPr lang="en-US" b="1" dirty="0" smtClean="0">
                <a:latin typeface="Calibri"/>
                <a:cs typeface="Calibri"/>
              </a:rPr>
              <a:t>Influence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Listen and document true stories –                  	the “</a:t>
            </a:r>
            <a:r>
              <a:rPr lang="en-US" b="1" dirty="0" smtClean="0">
                <a:solidFill>
                  <a:srgbClr val="7030A0"/>
                </a:solidFill>
              </a:rPr>
              <a:t>real life</a:t>
            </a:r>
            <a:r>
              <a:rPr lang="en-US" dirty="0" smtClean="0"/>
              <a:t>” impact of sequester</a:t>
            </a:r>
          </a:p>
          <a:p>
            <a:r>
              <a:rPr lang="en-US" dirty="0" smtClean="0"/>
              <a:t>Prepare an </a:t>
            </a:r>
            <a:r>
              <a:rPr lang="en-US" b="1" dirty="0" smtClean="0"/>
              <a:t>IMPACT</a:t>
            </a:r>
            <a:r>
              <a:rPr lang="en-US" dirty="0" smtClean="0"/>
              <a:t> report </a:t>
            </a:r>
          </a:p>
          <a:p>
            <a:pPr lvl="1"/>
            <a:r>
              <a:rPr lang="en-US" sz="2600" dirty="0" smtClean="0"/>
              <a:t>Document </a:t>
            </a:r>
            <a:r>
              <a:rPr lang="en-US" sz="2600" dirty="0"/>
              <a:t>real life effects of sequester and share 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with </a:t>
            </a:r>
            <a:r>
              <a:rPr lang="en-US" sz="2600" dirty="0"/>
              <a:t>your </a:t>
            </a:r>
            <a:r>
              <a:rPr lang="en-US" sz="2600" dirty="0" smtClean="0"/>
              <a:t>senators and members of congress</a:t>
            </a:r>
          </a:p>
          <a:p>
            <a:pPr marL="457200" lvl="1" indent="0">
              <a:buNone/>
            </a:pPr>
            <a:r>
              <a:rPr lang="en-US" sz="2600" dirty="0"/>
              <a:t>	</a:t>
            </a:r>
            <a:r>
              <a:rPr lang="en-US" sz="2600" i="1" dirty="0" smtClean="0"/>
              <a:t>*Especially those on certain committees*</a:t>
            </a:r>
          </a:p>
          <a:p>
            <a:pPr lvl="1"/>
            <a:r>
              <a:rPr lang="en-US" sz="2600" dirty="0" smtClean="0"/>
              <a:t>Share with State-level elected officials</a:t>
            </a:r>
          </a:p>
          <a:p>
            <a:pPr lvl="1"/>
            <a:r>
              <a:rPr lang="en-US" sz="2600" dirty="0" smtClean="0"/>
              <a:t>Give </a:t>
            </a:r>
            <a:r>
              <a:rPr lang="en-US" sz="2600" dirty="0"/>
              <a:t>number of </a:t>
            </a:r>
            <a:r>
              <a:rPr lang="en-US" sz="2600" dirty="0" smtClean="0"/>
              <a:t>people/jobs </a:t>
            </a:r>
            <a:r>
              <a:rPr lang="en-US" sz="2600" dirty="0"/>
              <a:t>directly </a:t>
            </a:r>
            <a:r>
              <a:rPr lang="en-US" sz="2600" dirty="0" smtClean="0"/>
              <a:t>affected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682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libri"/>
                <a:cs typeface="Calibri"/>
              </a:rPr>
              <a:t>Example Estimated Impact</a:t>
            </a:r>
            <a:br>
              <a:rPr lang="en-US" b="1" dirty="0" smtClean="0">
                <a:latin typeface="Calibri"/>
                <a:cs typeface="Calibri"/>
              </a:rPr>
            </a:br>
            <a:r>
              <a:rPr lang="en-US" b="1" dirty="0" smtClean="0">
                <a:latin typeface="Calibri"/>
                <a:cs typeface="Calibri"/>
              </a:rPr>
              <a:t>Getting Started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tabLst>
                <a:tab pos="6861175" algn="r"/>
              </a:tabLst>
            </a:pPr>
            <a:r>
              <a:rPr lang="en-US" sz="2400" b="1" dirty="0" smtClean="0">
                <a:latin typeface="Tahoma" charset="0"/>
              </a:rPr>
              <a:t>Information </a:t>
            </a:r>
            <a:r>
              <a:rPr lang="en-US" sz="2400" b="1" dirty="0">
                <a:latin typeface="Tahoma" charset="0"/>
              </a:rPr>
              <a:t>required</a:t>
            </a:r>
          </a:p>
          <a:p>
            <a:pPr lvl="1">
              <a:tabLst>
                <a:tab pos="6861175" algn="r"/>
              </a:tabLst>
            </a:pPr>
            <a:r>
              <a:rPr lang="en-US" sz="1800" dirty="0" smtClean="0">
                <a:latin typeface="Tahoma" charset="0"/>
              </a:rPr>
              <a:t>Excel spreadsheet of all Federally funded </a:t>
            </a:r>
            <a:r>
              <a:rPr lang="en-US" sz="1800" dirty="0">
                <a:latin typeface="Tahoma" charset="0"/>
              </a:rPr>
              <a:t>grants</a:t>
            </a:r>
          </a:p>
          <a:p>
            <a:pPr lvl="1">
              <a:tabLst>
                <a:tab pos="6861175" algn="r"/>
              </a:tabLst>
            </a:pPr>
            <a:r>
              <a:rPr lang="en-US" sz="1800" dirty="0" smtClean="0">
                <a:latin typeface="Tahoma" charset="0"/>
              </a:rPr>
              <a:t>Most recent award letters for each grant </a:t>
            </a:r>
          </a:p>
          <a:p>
            <a:pPr lvl="1">
              <a:tabLst>
                <a:tab pos="6861175" algn="r"/>
              </a:tabLst>
            </a:pPr>
            <a:r>
              <a:rPr lang="en-US" sz="1800" dirty="0" smtClean="0">
                <a:latin typeface="Tahoma" charset="0"/>
              </a:rPr>
              <a:t>“Actual sequestration letters” from Agencies</a:t>
            </a:r>
            <a:endParaRPr lang="en-US" sz="1800" dirty="0">
              <a:latin typeface="Tahoma" charset="0"/>
            </a:endParaRPr>
          </a:p>
          <a:p>
            <a:pPr lvl="1">
              <a:tabLst>
                <a:tab pos="6861175" algn="r"/>
              </a:tabLst>
            </a:pPr>
            <a:r>
              <a:rPr lang="en-US" sz="1800" dirty="0">
                <a:latin typeface="Tahoma" charset="0"/>
              </a:rPr>
              <a:t>Statistical information </a:t>
            </a:r>
            <a:r>
              <a:rPr lang="en-US" sz="1800" dirty="0" smtClean="0">
                <a:latin typeface="Tahoma" charset="0"/>
              </a:rPr>
              <a:t>from:</a:t>
            </a:r>
          </a:p>
          <a:p>
            <a:pPr lvl="2">
              <a:tabLst>
                <a:tab pos="6861175" algn="r"/>
              </a:tabLst>
            </a:pPr>
            <a:r>
              <a:rPr lang="en-US" sz="1400" dirty="0" smtClean="0">
                <a:latin typeface="Tahoma" charset="0"/>
              </a:rPr>
              <a:t>Comprehensive financial annual report (CAFR) </a:t>
            </a:r>
          </a:p>
          <a:p>
            <a:pPr lvl="2">
              <a:tabLst>
                <a:tab pos="6861175" algn="r"/>
              </a:tabLst>
            </a:pPr>
            <a:r>
              <a:rPr lang="en-US" sz="1400" dirty="0" smtClean="0">
                <a:latin typeface="Tahoma" charset="0"/>
              </a:rPr>
              <a:t>Federal programmatic reports</a:t>
            </a:r>
          </a:p>
          <a:p>
            <a:pPr lvl="2">
              <a:tabLst>
                <a:tab pos="6861175" algn="r"/>
              </a:tabLst>
            </a:pPr>
            <a:r>
              <a:rPr lang="en-US" sz="1400" dirty="0" smtClean="0">
                <a:latin typeface="Tahoma" charset="0"/>
              </a:rPr>
              <a:t>Program databases</a:t>
            </a:r>
          </a:p>
          <a:p>
            <a:pPr lvl="2">
              <a:tabLst>
                <a:tab pos="6861175" algn="r"/>
              </a:tabLst>
            </a:pPr>
            <a:r>
              <a:rPr lang="en-US" sz="1400" dirty="0" smtClean="0">
                <a:latin typeface="Tahoma" charset="0"/>
              </a:rPr>
              <a:t>Program staff</a:t>
            </a:r>
            <a:endParaRPr lang="en-US" sz="1400" dirty="0">
              <a:latin typeface="Tahoma" charset="0"/>
            </a:endParaRPr>
          </a:p>
          <a:p>
            <a:pPr lvl="1">
              <a:tabLst>
                <a:tab pos="6861175" algn="r"/>
              </a:tabLst>
            </a:pPr>
            <a:r>
              <a:rPr lang="en-US" sz="1800" dirty="0" smtClean="0">
                <a:latin typeface="Tahoma" charset="0"/>
              </a:rPr>
              <a:t>% </a:t>
            </a:r>
            <a:r>
              <a:rPr lang="en-US" sz="1800" dirty="0">
                <a:latin typeface="Tahoma" charset="0"/>
              </a:rPr>
              <a:t>of </a:t>
            </a:r>
            <a:r>
              <a:rPr lang="en-US" sz="1800" dirty="0" smtClean="0">
                <a:latin typeface="Tahoma" charset="0"/>
              </a:rPr>
              <a:t>sequestration </a:t>
            </a:r>
            <a:endParaRPr lang="en-US" sz="1800" dirty="0">
              <a:latin typeface="Tahoma" charset="0"/>
            </a:endParaRPr>
          </a:p>
          <a:p>
            <a:pPr lvl="1">
              <a:buNone/>
              <a:tabLst>
                <a:tab pos="6861175" algn="r"/>
              </a:tabLst>
            </a:pPr>
            <a:endParaRPr lang="en-US" sz="1800" i="1" dirty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reduced funding impact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1910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Grant data:</a:t>
            </a:r>
          </a:p>
          <a:p>
            <a:pPr>
              <a:lnSpc>
                <a:spcPct val="80000"/>
              </a:lnSpc>
              <a:buNone/>
            </a:pP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Grant Name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   2013 Funds   Sequester reduction 5.5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%     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Actual Funding </a:t>
            </a:r>
          </a:p>
          <a:p>
            <a:pPr>
              <a:buNone/>
            </a:pPr>
            <a:r>
              <a:rPr lang="en-US" sz="2800" dirty="0"/>
              <a:t>IHS Health 		       $50,000,000                            $2,750,000                                       $  </a:t>
            </a:r>
            <a:r>
              <a:rPr lang="en-US" sz="2800" dirty="0" smtClean="0"/>
              <a:t>  47,250,000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DHHS Substance Abuse	       $  1,000,000                            $     55,000	                    $     945,000 </a:t>
            </a:r>
          </a:p>
          <a:p>
            <a:pPr>
              <a:buNone/>
            </a:pPr>
            <a:r>
              <a:rPr lang="en-US" sz="2800" dirty="0"/>
              <a:t>HUD  NAHSDA	       $15,000,000                            $   825,000                                       </a:t>
            </a:r>
            <a:r>
              <a:rPr lang="en-US" sz="2800" dirty="0" smtClean="0"/>
              <a:t> $   14,175,000</a:t>
            </a:r>
            <a:endParaRPr lang="en-US" sz="2800" dirty="0"/>
          </a:p>
          <a:p>
            <a:pPr>
              <a:lnSpc>
                <a:spcPct val="60000"/>
              </a:lnSpc>
              <a:buNone/>
            </a:pPr>
            <a:r>
              <a:rPr lang="en-US" sz="4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		                     </a:t>
            </a:r>
            <a:r>
              <a:rPr lang="en-US" sz="2400" kern="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000" kern="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award letter $)                         (Award $ x sequestration 5.5%)                    (Award $ less sequestration $)</a:t>
            </a:r>
          </a:p>
          <a:p>
            <a:pPr>
              <a:buNone/>
            </a:pPr>
            <a:r>
              <a:rPr lang="en-US" sz="2400" kern="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/>
              <a:t>Statistical </a:t>
            </a:r>
            <a:r>
              <a:rPr lang="en-US" sz="4400" dirty="0"/>
              <a:t>data needed from programs:</a:t>
            </a:r>
          </a:p>
          <a:p>
            <a:pPr>
              <a:buNone/>
            </a:pPr>
            <a:r>
              <a:rPr lang="en-US" sz="4400" dirty="0"/>
              <a:t>	</a:t>
            </a:r>
            <a:r>
              <a:rPr lang="en-US" dirty="0"/>
              <a:t>*	Quantify all data in number </a:t>
            </a:r>
            <a:r>
              <a:rPr lang="en-US" dirty="0" smtClean="0"/>
              <a:t>“units”</a:t>
            </a:r>
            <a:endParaRPr lang="en-US" dirty="0"/>
          </a:p>
          <a:p>
            <a:pPr>
              <a:buNone/>
            </a:pPr>
            <a:r>
              <a:rPr lang="en-US" dirty="0"/>
              <a:t>	*	Try not to generalize, be specific</a:t>
            </a:r>
          </a:p>
          <a:p>
            <a:pPr>
              <a:buNone/>
            </a:pPr>
            <a:r>
              <a:rPr lang="en-US" dirty="0"/>
              <a:t>	*	Verify all data agrees with any funding report or financial data earlier distributed</a:t>
            </a:r>
          </a:p>
          <a:p>
            <a:pPr>
              <a:buNone/>
            </a:pPr>
            <a:r>
              <a:rPr lang="en-US" dirty="0"/>
              <a:t>	*	Verify statistic values do not exceed sequestered amount</a:t>
            </a:r>
          </a:p>
          <a:p>
            <a:pPr>
              <a:buNone/>
            </a:pPr>
            <a:r>
              <a:rPr lang="en-US" dirty="0"/>
              <a:t>	*	Collect statistical </a:t>
            </a:r>
            <a:r>
              <a:rPr lang="en-US" dirty="0" smtClean="0"/>
              <a:t>data in units </a:t>
            </a:r>
            <a:r>
              <a:rPr lang="en-US" dirty="0"/>
              <a:t>such as:</a:t>
            </a:r>
          </a:p>
          <a:p>
            <a:pPr>
              <a:buNone/>
            </a:pPr>
            <a:r>
              <a:rPr lang="en-US" dirty="0"/>
              <a:t>			*     How many less individuals/families served?</a:t>
            </a:r>
          </a:p>
          <a:p>
            <a:pPr>
              <a:buNone/>
            </a:pPr>
            <a:r>
              <a:rPr lang="en-US" dirty="0"/>
              <a:t>			*     How many jobs will be lost/not created?	</a:t>
            </a:r>
          </a:p>
          <a:p>
            <a:pPr>
              <a:buNone/>
            </a:pPr>
            <a:r>
              <a:rPr lang="en-US" dirty="0"/>
              <a:t>			*     How many local community businesses and or schools will be effected?</a:t>
            </a:r>
          </a:p>
          <a:p>
            <a:pPr>
              <a:buNone/>
            </a:pPr>
            <a:r>
              <a:rPr lang="en-US" dirty="0"/>
              <a:t>			*     How many miles of roads/waterlines/bridges won’t be maintained?</a:t>
            </a:r>
          </a:p>
        </p:txBody>
      </p:sp>
    </p:spTree>
    <p:extLst>
      <p:ext uri="{BB962C8B-B14F-4D97-AF65-F5344CB8AC3E}">
        <p14:creationId xmlns:p14="http://schemas.microsoft.com/office/powerpoint/2010/main" val="17330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REDUCED </a:t>
            </a:r>
            <a:r>
              <a:rPr lang="en-US" dirty="0"/>
              <a:t>FUNDING </a:t>
            </a:r>
            <a:r>
              <a:rPr lang="en-US" dirty="0" smtClean="0"/>
              <a:t>IMPACT REPORT</a:t>
            </a: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086279"/>
              </p:ext>
            </p:extLst>
          </p:nvPr>
        </p:nvGraphicFramePr>
        <p:xfrm>
          <a:off x="685800" y="990600"/>
          <a:ext cx="7620000" cy="387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4" imgW="6791310" imgH="3819615" progId="Excel.Sheet.8">
                  <p:embed/>
                </p:oleObj>
              </mc:Choice>
              <mc:Fallback>
                <p:oleObj name="Worksheet" r:id="rId4" imgW="6791310" imgH="38196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7620000" cy="3873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6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31019</TotalTime>
  <Words>342</Words>
  <Application>Microsoft Office PowerPoint</Application>
  <PresentationFormat>On-screen Show (4:3)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Worksheet</vt:lpstr>
      <vt:lpstr>Sequestration: Take Action! NCAI Webinar  September 4, 2013 </vt:lpstr>
      <vt:lpstr>Immediate Action</vt:lpstr>
      <vt:lpstr>Immediate Action GOAL: Try to absorb 5.5%</vt:lpstr>
      <vt:lpstr>Short Term Action</vt:lpstr>
      <vt:lpstr>Near Term Action</vt:lpstr>
      <vt:lpstr>Use Your Voice and Influence</vt:lpstr>
      <vt:lpstr>Example Estimated Impact Getting Started</vt:lpstr>
      <vt:lpstr>Example of reduced funding impact</vt:lpstr>
      <vt:lpstr>REDUCED FUNDING IMPACT REPORT</vt:lpstr>
      <vt:lpstr>Inform</vt:lpstr>
      <vt:lpstr>Accept Change and Effect Change</vt:lpstr>
      <vt:lpstr>Think outside the box…</vt:lpstr>
      <vt:lpstr>Happy to help…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Sequester Impacts on Indian Country</dc:title>
  <dc:creator>Amber Ebarb</dc:creator>
  <cp:lastModifiedBy>Amber Ebarb</cp:lastModifiedBy>
  <cp:revision>185</cp:revision>
  <cp:lastPrinted>2013-09-04T17:46:46Z</cp:lastPrinted>
  <dcterms:created xsi:type="dcterms:W3CDTF">2013-04-04T16:56:29Z</dcterms:created>
  <dcterms:modified xsi:type="dcterms:W3CDTF">2013-09-05T14:15:48Z</dcterms:modified>
</cp:coreProperties>
</file>