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5"/>
  </p:notesMasterIdLst>
  <p:handoutMasterIdLst>
    <p:handoutMasterId r:id="rId16"/>
  </p:handoutMasterIdLst>
  <p:sldIdLst>
    <p:sldId id="256" r:id="rId2"/>
    <p:sldId id="286" r:id="rId3"/>
    <p:sldId id="287" r:id="rId4"/>
    <p:sldId id="288" r:id="rId5"/>
    <p:sldId id="293" r:id="rId6"/>
    <p:sldId id="300" r:id="rId7"/>
    <p:sldId id="289" r:id="rId8"/>
    <p:sldId id="297" r:id="rId9"/>
    <p:sldId id="298" r:id="rId10"/>
    <p:sldId id="299" r:id="rId11"/>
    <p:sldId id="294" r:id="rId12"/>
    <p:sldId id="295" r:id="rId13"/>
    <p:sldId id="296" r:id="rId1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04451"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104452" name="Rectangle 4"/>
          <p:cNvSpPr>
            <a:spLocks noGrp="1" noChangeArrowheads="1"/>
          </p:cNvSpPr>
          <p:nvPr>
            <p:ph type="ftr" sz="quarter" idx="2"/>
          </p:nvPr>
        </p:nvSpPr>
        <p:spPr bwMode="auto">
          <a:xfrm>
            <a:off x="0" y="8842030"/>
            <a:ext cx="3043343" cy="465455"/>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04453" name="Rectangle 5"/>
          <p:cNvSpPr>
            <a:spLocks noGrp="1" noChangeArrowheads="1"/>
          </p:cNvSpPr>
          <p:nvPr>
            <p:ph type="sldNum" sz="quarter" idx="3"/>
          </p:nvPr>
        </p:nvSpPr>
        <p:spPr bwMode="auto">
          <a:xfrm>
            <a:off x="3978132" y="8842030"/>
            <a:ext cx="3043343" cy="465455"/>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eaLnBrk="1" hangingPunct="1">
              <a:defRPr sz="1200" smtClean="0">
                <a:latin typeface="Arial" charset="0"/>
              </a:defRPr>
            </a:lvl1pPr>
          </a:lstStyle>
          <a:p>
            <a:pPr>
              <a:defRPr/>
            </a:pPr>
            <a:fld id="{D3163418-1A77-487F-995C-80FE182E0D9B}" type="slidenum">
              <a:rPr lang="en-US"/>
              <a:pPr>
                <a:defRPr/>
              </a:pPr>
              <a:t>‹#›</a:t>
            </a:fld>
            <a:endParaRPr lang="en-US" dirty="0"/>
          </a:p>
        </p:txBody>
      </p:sp>
    </p:spTree>
    <p:extLst>
      <p:ext uri="{BB962C8B-B14F-4D97-AF65-F5344CB8AC3E}">
        <p14:creationId xmlns:p14="http://schemas.microsoft.com/office/powerpoint/2010/main" val="2186820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9459"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42030"/>
            <a:ext cx="3043343" cy="465455"/>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9463" name="Rectangle 7"/>
          <p:cNvSpPr>
            <a:spLocks noGrp="1" noChangeArrowheads="1"/>
          </p:cNvSpPr>
          <p:nvPr>
            <p:ph type="sldNum" sz="quarter" idx="5"/>
          </p:nvPr>
        </p:nvSpPr>
        <p:spPr bwMode="auto">
          <a:xfrm>
            <a:off x="3978132" y="8842030"/>
            <a:ext cx="3043343" cy="465455"/>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eaLnBrk="1" hangingPunct="1">
              <a:defRPr sz="1200" smtClean="0">
                <a:latin typeface="Arial" charset="0"/>
              </a:defRPr>
            </a:lvl1pPr>
          </a:lstStyle>
          <a:p>
            <a:pPr>
              <a:defRPr/>
            </a:pPr>
            <a:fld id="{637C4824-47D1-47EE-82F5-9E861F4BA27F}" type="slidenum">
              <a:rPr lang="en-US"/>
              <a:pPr>
                <a:defRPr/>
              </a:pPr>
              <a:t>‹#›</a:t>
            </a:fld>
            <a:endParaRPr lang="en-US" dirty="0"/>
          </a:p>
        </p:txBody>
      </p:sp>
    </p:spTree>
    <p:extLst>
      <p:ext uri="{BB962C8B-B14F-4D97-AF65-F5344CB8AC3E}">
        <p14:creationId xmlns:p14="http://schemas.microsoft.com/office/powerpoint/2010/main" val="97685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DC046AF9-7684-4E54-BC13-87DD9269B2E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236D0F-B90F-4EDA-AF25-0CB0A256BDD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ECC1DB7-2BD5-48F9-859E-C1605892E38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20DF26-E6BB-42EB-8BCA-2D88400784C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736C662-0E21-468D-A26A-8D7CCFE5D0B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1FDA34E-7F66-4047-988E-AACC052C081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987EA79-9D7F-4B88-968C-A54F3834859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FA2C947-3670-4827-884D-103A4AA0338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F862575-5AD6-4C51-B08C-B9CE0183618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C717030-2E56-4A7E-A1D4-4DEFBCEF9F2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1C877FA-9290-4B92-8D86-CB5A5BD60C65}"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F5CA69A-DE70-4687-A0CE-9BEF08B236E0}"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solidFill>
                  <a:schemeClr val="tx1"/>
                </a:solidFill>
              </a:rPr>
              <a:t>Office of Self Governance</a:t>
            </a:r>
            <a:br>
              <a:rPr lang="en-US" dirty="0" smtClean="0">
                <a:solidFill>
                  <a:schemeClr val="tx1"/>
                </a:solidFill>
              </a:rPr>
            </a:br>
            <a:r>
              <a:rPr lang="en-US" dirty="0" smtClean="0">
                <a:solidFill>
                  <a:schemeClr val="tx1"/>
                </a:solidFill>
              </a:rPr>
              <a:t>Funding</a:t>
            </a:r>
          </a:p>
        </p:txBody>
      </p:sp>
      <p:sp>
        <p:nvSpPr>
          <p:cNvPr id="6" name="Rectangle 20"/>
          <p:cNvSpPr>
            <a:spLocks noGrp="1" noChangeArrowheads="1"/>
          </p:cNvSpPr>
          <p:nvPr>
            <p:ph type="sldNum" sz="quarter" idx="12"/>
          </p:nvPr>
        </p:nvSpPr>
        <p:spPr/>
        <p:txBody>
          <a:bodyPr/>
          <a:lstStyle/>
          <a:p>
            <a:pPr>
              <a:defRPr/>
            </a:pPr>
            <a:fld id="{30ED2A1E-0B67-4D29-A01F-A98724092640}" type="slidenum">
              <a:rPr lang="en-US"/>
              <a:pPr>
                <a:defRPr/>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10</a:t>
            </a:fld>
            <a:endParaRPr lang="en-US" dirty="0"/>
          </a:p>
        </p:txBody>
      </p:sp>
      <p:sp>
        <p:nvSpPr>
          <p:cNvPr id="2" name="Content Placeholder 1"/>
          <p:cNvSpPr>
            <a:spLocks noGrp="1"/>
          </p:cNvSpPr>
          <p:nvPr>
            <p:ph idx="1"/>
          </p:nvPr>
        </p:nvSpPr>
        <p:spPr>
          <a:xfrm>
            <a:off x="457200" y="2316480"/>
            <a:ext cx="8229600" cy="4389120"/>
          </a:xfrm>
        </p:spPr>
        <p:txBody>
          <a:bodyPr/>
          <a:lstStyle/>
          <a:p>
            <a:endParaRPr lang="en-US" dirty="0" smtClean="0"/>
          </a:p>
          <a:p>
            <a:endParaRPr lang="en-US" dirty="0" smtClean="0"/>
          </a:p>
          <a:p>
            <a:endParaRPr lang="en-US" dirty="0" smtClean="0"/>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7465314" cy="5457756"/>
          </a:xfrm>
          <a:prstGeom prst="rect">
            <a:avLst/>
          </a:prstGeom>
        </p:spPr>
      </p:pic>
      <p:cxnSp>
        <p:nvCxnSpPr>
          <p:cNvPr id="6" name="Straight Arrow Connector 5"/>
          <p:cNvCxnSpPr/>
          <p:nvPr/>
        </p:nvCxnSpPr>
        <p:spPr>
          <a:xfrm flipV="1">
            <a:off x="914400" y="5486401"/>
            <a:ext cx="1562100" cy="5333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5943600"/>
            <a:ext cx="7830798"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Increase descriptions </a:t>
            </a:r>
            <a:r>
              <a:rPr lang="en-US" sz="2400" dirty="0"/>
              <a:t>p</a:t>
            </a:r>
            <a:r>
              <a:rPr lang="en-US" sz="2400" dirty="0" smtClean="0"/>
              <a:t>rovided to the Tribe.</a:t>
            </a:r>
          </a:p>
          <a:p>
            <a:pPr marL="285750" indent="-285750">
              <a:buFont typeface="Arial" panose="020B0604020202020204" pitchFamily="34" charset="0"/>
              <a:buChar char="•"/>
            </a:pPr>
            <a:r>
              <a:rPr lang="en-US" sz="2400" dirty="0" smtClean="0"/>
              <a:t>Also, any conditions related to funding inserted here.</a:t>
            </a:r>
            <a:endParaRPr lang="en-US" sz="2400" dirty="0"/>
          </a:p>
        </p:txBody>
      </p:sp>
    </p:spTree>
    <p:extLst>
      <p:ext uri="{BB962C8B-B14F-4D97-AF65-F5344CB8AC3E}">
        <p14:creationId xmlns:p14="http://schemas.microsoft.com/office/powerpoint/2010/main" val="78400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11</a:t>
            </a:fld>
            <a:endParaRPr lang="en-US" dirty="0"/>
          </a:p>
        </p:txBody>
      </p:sp>
      <p:sp>
        <p:nvSpPr>
          <p:cNvPr id="2" name="Content Placeholder 1"/>
          <p:cNvSpPr>
            <a:spLocks noGrp="1"/>
          </p:cNvSpPr>
          <p:nvPr>
            <p:ph idx="1"/>
          </p:nvPr>
        </p:nvSpPr>
        <p:spPr>
          <a:xfrm>
            <a:off x="457200" y="2286000"/>
            <a:ext cx="8229600" cy="4389120"/>
          </a:xfrm>
        </p:spPr>
        <p:txBody>
          <a:bodyPr>
            <a:normAutofit/>
          </a:bodyPr>
          <a:lstStyle/>
          <a:p>
            <a:pPr marL="0" indent="0">
              <a:buNone/>
            </a:pPr>
            <a:r>
              <a:rPr lang="en-US" b="1" dirty="0" smtClean="0"/>
              <a:t>For example, Scholarship Funding. </a:t>
            </a:r>
          </a:p>
          <a:p>
            <a:r>
              <a:rPr lang="en-US" dirty="0" smtClean="0"/>
              <a:t>A program often provides a pro-rata increase by using the tables in the back of the Greenbook for a particular year.  </a:t>
            </a:r>
          </a:p>
          <a:p>
            <a:r>
              <a:rPr lang="en-US" dirty="0" smtClean="0"/>
              <a:t>If a Tribe has Scholarships consolidated in Consolidated Tribal Government Program (CTGP) or Aid to Tribal Government (ATG), they most likely will not get any increase, unless the Program agrees to work with OSG to break out the numbers. </a:t>
            </a:r>
          </a:p>
          <a:p>
            <a:r>
              <a:rPr lang="en-US" dirty="0" smtClean="0"/>
              <a:t>What happens for Self-Determination Tribes?</a:t>
            </a:r>
            <a:endParaRPr lang="en-US" dirty="0"/>
          </a:p>
        </p:txBody>
      </p:sp>
      <p:sp>
        <p:nvSpPr>
          <p:cNvPr id="5" name="TextBox 4"/>
          <p:cNvSpPr txBox="1"/>
          <p:nvPr/>
        </p:nvSpPr>
        <p:spPr>
          <a:xfrm>
            <a:off x="304800" y="892314"/>
            <a:ext cx="8686800" cy="1323439"/>
          </a:xfrm>
          <a:prstGeom prst="rect">
            <a:avLst/>
          </a:prstGeom>
          <a:noFill/>
        </p:spPr>
        <p:txBody>
          <a:bodyPr wrap="square" rtlCol="0">
            <a:spAutoFit/>
          </a:bodyPr>
          <a:lstStyle/>
          <a:p>
            <a:r>
              <a:rPr lang="en-US" sz="4000" dirty="0" smtClean="0"/>
              <a:t>History of Self-Governance Tribes Sharing in Increases</a:t>
            </a:r>
            <a:endParaRPr lang="en-US" sz="4000" dirty="0"/>
          </a:p>
        </p:txBody>
      </p:sp>
    </p:spTree>
    <p:extLst>
      <p:ext uri="{BB962C8B-B14F-4D97-AF65-F5344CB8AC3E}">
        <p14:creationId xmlns:p14="http://schemas.microsoft.com/office/powerpoint/2010/main" val="1686973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12</a:t>
            </a:fld>
            <a:endParaRPr lang="en-US" dirty="0"/>
          </a:p>
        </p:txBody>
      </p:sp>
      <p:sp>
        <p:nvSpPr>
          <p:cNvPr id="2" name="Content Placeholder 1"/>
          <p:cNvSpPr>
            <a:spLocks noGrp="1"/>
          </p:cNvSpPr>
          <p:nvPr>
            <p:ph idx="1"/>
          </p:nvPr>
        </p:nvSpPr>
        <p:spPr>
          <a:xfrm>
            <a:off x="457200" y="1905000"/>
            <a:ext cx="8229600" cy="4800600"/>
          </a:xfrm>
        </p:spPr>
        <p:txBody>
          <a:bodyPr/>
          <a:lstStyle/>
          <a:p>
            <a:pPr>
              <a:spcAft>
                <a:spcPts val="600"/>
              </a:spcAft>
            </a:pPr>
            <a:r>
              <a:rPr lang="en-US" dirty="0" smtClean="0"/>
              <a:t>Need stronger lines of communication between Agencies, Regions, Central Office Programs, OSG and Tribes.</a:t>
            </a:r>
          </a:p>
          <a:p>
            <a:pPr>
              <a:spcAft>
                <a:spcPts val="600"/>
              </a:spcAft>
            </a:pPr>
            <a:r>
              <a:rPr lang="en-US" dirty="0" smtClean="0"/>
              <a:t>Written requests for program increases need to clearly outline all requirements –criteria, reporting, etc.</a:t>
            </a:r>
          </a:p>
          <a:p>
            <a:pPr>
              <a:spcAft>
                <a:spcPts val="600"/>
              </a:spcAft>
            </a:pPr>
            <a:r>
              <a:rPr lang="en-US" dirty="0" smtClean="0"/>
              <a:t>Written requests should also clearly state that OSG tribes are to be included in the distributions.</a:t>
            </a:r>
          </a:p>
          <a:p>
            <a:pPr>
              <a:spcAft>
                <a:spcPts val="600"/>
              </a:spcAft>
            </a:pPr>
            <a:r>
              <a:rPr lang="en-US" dirty="0" smtClean="0"/>
              <a:t>When possible, tribes should be consulted on the criteria used for increases, since they are the ones who are supporting the increases. </a:t>
            </a:r>
          </a:p>
          <a:p>
            <a:endParaRPr lang="en-US" dirty="0" smtClean="0"/>
          </a:p>
          <a:p>
            <a:pPr marL="0" indent="0">
              <a:buNone/>
            </a:pPr>
            <a:endParaRPr lang="en-US" dirty="0" smtClean="0"/>
          </a:p>
        </p:txBody>
      </p:sp>
      <p:sp>
        <p:nvSpPr>
          <p:cNvPr id="5" name="TextBox 4"/>
          <p:cNvSpPr txBox="1"/>
          <p:nvPr/>
        </p:nvSpPr>
        <p:spPr>
          <a:xfrm>
            <a:off x="304800" y="892314"/>
            <a:ext cx="8686800" cy="646331"/>
          </a:xfrm>
          <a:prstGeom prst="rect">
            <a:avLst/>
          </a:prstGeom>
          <a:noFill/>
        </p:spPr>
        <p:txBody>
          <a:bodyPr wrap="square" rtlCol="0">
            <a:spAutoFit/>
          </a:bodyPr>
          <a:lstStyle/>
          <a:p>
            <a:r>
              <a:rPr lang="en-US" sz="3600" dirty="0" smtClean="0"/>
              <a:t>Process Improvements for Increases</a:t>
            </a:r>
            <a:endParaRPr lang="en-US" sz="3600" dirty="0"/>
          </a:p>
        </p:txBody>
      </p:sp>
    </p:spTree>
    <p:extLst>
      <p:ext uri="{BB962C8B-B14F-4D97-AF65-F5344CB8AC3E}">
        <p14:creationId xmlns:p14="http://schemas.microsoft.com/office/powerpoint/2010/main" val="3690663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13</a:t>
            </a:fld>
            <a:endParaRPr lang="en-US" dirty="0"/>
          </a:p>
        </p:txBody>
      </p:sp>
      <p:sp>
        <p:nvSpPr>
          <p:cNvPr id="2" name="Content Placeholder 1"/>
          <p:cNvSpPr>
            <a:spLocks noGrp="1"/>
          </p:cNvSpPr>
          <p:nvPr>
            <p:ph idx="1"/>
          </p:nvPr>
        </p:nvSpPr>
        <p:spPr>
          <a:xfrm>
            <a:off x="457200" y="1752600"/>
            <a:ext cx="8229600" cy="5029200"/>
          </a:xfrm>
        </p:spPr>
        <p:txBody>
          <a:bodyPr>
            <a:normAutofit/>
          </a:bodyPr>
          <a:lstStyle/>
          <a:p>
            <a:r>
              <a:rPr lang="en-US" sz="3200" dirty="0" smtClean="0"/>
              <a:t>After increase is received, OSG should be consulted and provide data to the BIA related to the criteria used for distribution.</a:t>
            </a:r>
          </a:p>
          <a:p>
            <a:endParaRPr lang="en-US" sz="3200" dirty="0" smtClean="0"/>
          </a:p>
          <a:p>
            <a:r>
              <a:rPr lang="en-US" sz="3200" dirty="0" smtClean="0"/>
              <a:t>Where can we find notices of increases:</a:t>
            </a:r>
          </a:p>
          <a:p>
            <a:pPr lvl="1"/>
            <a:r>
              <a:rPr lang="en-US" dirty="0" smtClean="0"/>
              <a:t>Greenbook</a:t>
            </a:r>
          </a:p>
          <a:p>
            <a:pPr lvl="1"/>
            <a:r>
              <a:rPr lang="en-US" dirty="0" smtClean="0"/>
              <a:t>Programs need to post to their websites</a:t>
            </a:r>
          </a:p>
          <a:p>
            <a:pPr lvl="1"/>
            <a:r>
              <a:rPr lang="en-US" dirty="0" smtClean="0"/>
              <a:t>Public Affairs should do announcements</a:t>
            </a:r>
          </a:p>
          <a:p>
            <a:pPr lvl="1"/>
            <a:r>
              <a:rPr lang="en-US" dirty="0" smtClean="0"/>
              <a:t>Dear Tribal Leader Letter</a:t>
            </a:r>
          </a:p>
          <a:p>
            <a:pPr lvl="1"/>
            <a:r>
              <a:rPr lang="en-US" dirty="0" smtClean="0"/>
              <a:t>Meetings and Conferences</a:t>
            </a:r>
          </a:p>
          <a:p>
            <a:endParaRPr lang="en-US" dirty="0" smtClean="0"/>
          </a:p>
        </p:txBody>
      </p:sp>
      <p:sp>
        <p:nvSpPr>
          <p:cNvPr id="5" name="TextBox 4"/>
          <p:cNvSpPr txBox="1"/>
          <p:nvPr/>
        </p:nvSpPr>
        <p:spPr>
          <a:xfrm>
            <a:off x="304800" y="892314"/>
            <a:ext cx="8686800" cy="707886"/>
          </a:xfrm>
          <a:prstGeom prst="rect">
            <a:avLst/>
          </a:prstGeom>
          <a:noFill/>
        </p:spPr>
        <p:txBody>
          <a:bodyPr wrap="square" rtlCol="0">
            <a:spAutoFit/>
          </a:bodyPr>
          <a:lstStyle/>
          <a:p>
            <a:r>
              <a:rPr lang="en-US" sz="4000" dirty="0" smtClean="0"/>
              <a:t>Process Improvements for Increases </a:t>
            </a:r>
            <a:endParaRPr lang="en-US" sz="4000" dirty="0"/>
          </a:p>
        </p:txBody>
      </p:sp>
    </p:spTree>
    <p:extLst>
      <p:ext uri="{BB962C8B-B14F-4D97-AF65-F5344CB8AC3E}">
        <p14:creationId xmlns:p14="http://schemas.microsoft.com/office/powerpoint/2010/main" val="120079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000" t="2886" r="193" b="41794"/>
          <a:stretch/>
        </p:blipFill>
        <p:spPr>
          <a:xfrm>
            <a:off x="762000" y="914400"/>
            <a:ext cx="7315200" cy="5767271"/>
          </a:xfrm>
        </p:spPr>
      </p:pic>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3</a:t>
            </a:fld>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05" t="3603" r="6364" b="9971"/>
          <a:stretch/>
        </p:blipFill>
        <p:spPr>
          <a:xfrm>
            <a:off x="457200" y="930773"/>
            <a:ext cx="7848600" cy="5777121"/>
          </a:xfrm>
        </p:spPr>
      </p:pic>
    </p:spTree>
    <p:extLst>
      <p:ext uri="{BB962C8B-B14F-4D97-AF65-F5344CB8AC3E}">
        <p14:creationId xmlns:p14="http://schemas.microsoft.com/office/powerpoint/2010/main" val="281868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4</a:t>
            </a:fld>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96" t="8622" r="9674" b="46199"/>
          <a:stretch/>
        </p:blipFill>
        <p:spPr>
          <a:xfrm>
            <a:off x="762000" y="981099"/>
            <a:ext cx="7467600" cy="5419701"/>
          </a:xfrm>
        </p:spPr>
      </p:pic>
      <p:cxnSp>
        <p:nvCxnSpPr>
          <p:cNvPr id="7" name="Straight Arrow Connector 6"/>
          <p:cNvCxnSpPr/>
          <p:nvPr/>
        </p:nvCxnSpPr>
        <p:spPr>
          <a:xfrm>
            <a:off x="152400" y="32004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92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5</a:t>
            </a:fld>
            <a:endParaRPr lang="en-US" dirty="0"/>
          </a:p>
        </p:txBody>
      </p:sp>
      <p:sp>
        <p:nvSpPr>
          <p:cNvPr id="2" name="Content Placeholder 1"/>
          <p:cNvSpPr>
            <a:spLocks noGrp="1"/>
          </p:cNvSpPr>
          <p:nvPr>
            <p:ph idx="1"/>
          </p:nvPr>
        </p:nvSpPr>
        <p:spPr>
          <a:xfrm>
            <a:off x="457200" y="2164080"/>
            <a:ext cx="8229600" cy="4389120"/>
          </a:xfrm>
        </p:spPr>
        <p:txBody>
          <a:bodyPr>
            <a:normAutofit/>
          </a:bodyPr>
          <a:lstStyle/>
          <a:p>
            <a:r>
              <a:rPr lang="en-US" sz="3200" dirty="0" smtClean="0"/>
              <a:t>Serves as a way for Self-Governance Tribes to consolidate their funding in one place.</a:t>
            </a:r>
          </a:p>
          <a:p>
            <a:r>
              <a:rPr lang="en-US" sz="3200" dirty="0" smtClean="0"/>
              <a:t>The Office of Self Governance is the allottee for these funds.</a:t>
            </a:r>
          </a:p>
          <a:p>
            <a:r>
              <a:rPr lang="en-US" sz="3200" dirty="0"/>
              <a:t>Not an appropriated line.  </a:t>
            </a:r>
            <a:r>
              <a:rPr lang="en-US" sz="3200" dirty="0" smtClean="0"/>
              <a:t>Base </a:t>
            </a:r>
            <a:r>
              <a:rPr lang="en-US" sz="3200" dirty="0" smtClean="0"/>
              <a:t>funds </a:t>
            </a:r>
            <a:r>
              <a:rPr lang="en-US" sz="3200" dirty="0" smtClean="0"/>
              <a:t>are </a:t>
            </a:r>
            <a:r>
              <a:rPr lang="en-US" sz="3200" dirty="0"/>
              <a:t>transferred </a:t>
            </a:r>
            <a:r>
              <a:rPr lang="en-US" sz="3200" dirty="0" smtClean="0"/>
              <a:t>to this line for Self-Governance Tribes.</a:t>
            </a:r>
            <a:endParaRPr lang="en-US" sz="3200" dirty="0"/>
          </a:p>
          <a:p>
            <a:endParaRPr lang="en-US" sz="3200" dirty="0"/>
          </a:p>
        </p:txBody>
      </p:sp>
      <p:sp>
        <p:nvSpPr>
          <p:cNvPr id="5" name="TextBox 4"/>
          <p:cNvSpPr txBox="1"/>
          <p:nvPr/>
        </p:nvSpPr>
        <p:spPr>
          <a:xfrm>
            <a:off x="304800" y="892314"/>
            <a:ext cx="8686800" cy="707886"/>
          </a:xfrm>
          <a:prstGeom prst="rect">
            <a:avLst/>
          </a:prstGeom>
          <a:noFill/>
        </p:spPr>
        <p:txBody>
          <a:bodyPr wrap="square" rtlCol="0">
            <a:spAutoFit/>
          </a:bodyPr>
          <a:lstStyle/>
          <a:p>
            <a:r>
              <a:rPr lang="en-US" sz="4000" dirty="0" smtClean="0"/>
              <a:t>Self-Governance Compacts (TPA) Line</a:t>
            </a:r>
            <a:endParaRPr lang="en-US" sz="4000" dirty="0"/>
          </a:p>
        </p:txBody>
      </p:sp>
    </p:spTree>
    <p:extLst>
      <p:ext uri="{BB962C8B-B14F-4D97-AF65-F5344CB8AC3E}">
        <p14:creationId xmlns:p14="http://schemas.microsoft.com/office/powerpoint/2010/main" val="308189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6</a:t>
            </a:fld>
            <a:endParaRPr lang="en-US" dirty="0"/>
          </a:p>
        </p:txBody>
      </p:sp>
      <p:sp>
        <p:nvSpPr>
          <p:cNvPr id="2" name="Content Placeholder 1"/>
          <p:cNvSpPr>
            <a:spLocks noGrp="1"/>
          </p:cNvSpPr>
          <p:nvPr>
            <p:ph idx="1"/>
          </p:nvPr>
        </p:nvSpPr>
        <p:spPr>
          <a:xfrm>
            <a:off x="457200" y="2316480"/>
            <a:ext cx="8229600" cy="4389120"/>
          </a:xfrm>
        </p:spPr>
        <p:txBody>
          <a:bodyPr>
            <a:normAutofit/>
          </a:bodyPr>
          <a:lstStyle/>
          <a:p>
            <a:r>
              <a:rPr lang="en-US" sz="2800" dirty="0"/>
              <a:t>A</a:t>
            </a:r>
            <a:r>
              <a:rPr lang="en-US" sz="2800" dirty="0" smtClean="0"/>
              <a:t>n increase to this line is usually an internal transfer from programs for new Self-Governance Tribes into Self-Governance.</a:t>
            </a:r>
          </a:p>
          <a:p>
            <a:r>
              <a:rPr lang="en-US" sz="2800" dirty="0" smtClean="0"/>
              <a:t>Internal transfers also allow current Self-Governance Tribes to elect a program to be base transferred. </a:t>
            </a:r>
          </a:p>
          <a:p>
            <a:r>
              <a:rPr lang="en-US" sz="2800" dirty="0" smtClean="0"/>
              <a:t>Negative Internal </a:t>
            </a:r>
            <a:r>
              <a:rPr lang="en-US" sz="2800" dirty="0" smtClean="0"/>
              <a:t>Transfers </a:t>
            </a:r>
            <a:r>
              <a:rPr lang="en-US" sz="2800" dirty="0" smtClean="0"/>
              <a:t>are </a:t>
            </a:r>
            <a:r>
              <a:rPr lang="en-US" sz="2800" dirty="0" smtClean="0"/>
              <a:t>programs that </a:t>
            </a:r>
            <a:r>
              <a:rPr lang="en-US" sz="2800" dirty="0" smtClean="0"/>
              <a:t>Tribes </a:t>
            </a:r>
            <a:r>
              <a:rPr lang="en-US" sz="2800" dirty="0" smtClean="0"/>
              <a:t>are returning back to the BIA.</a:t>
            </a:r>
            <a:endParaRPr lang="en-US" sz="2800" dirty="0"/>
          </a:p>
        </p:txBody>
      </p:sp>
      <p:sp>
        <p:nvSpPr>
          <p:cNvPr id="5" name="TextBox 4"/>
          <p:cNvSpPr txBox="1"/>
          <p:nvPr/>
        </p:nvSpPr>
        <p:spPr>
          <a:xfrm>
            <a:off x="304800" y="892314"/>
            <a:ext cx="8686800" cy="1200329"/>
          </a:xfrm>
          <a:prstGeom prst="rect">
            <a:avLst/>
          </a:prstGeom>
          <a:noFill/>
        </p:spPr>
        <p:txBody>
          <a:bodyPr wrap="square" rtlCol="0">
            <a:spAutoFit/>
          </a:bodyPr>
          <a:lstStyle/>
          <a:p>
            <a:r>
              <a:rPr lang="en-US" sz="4000" dirty="0" smtClean="0"/>
              <a:t>Self-Governance Compacts (TPA) Line</a:t>
            </a:r>
          </a:p>
          <a:p>
            <a:pPr algn="ctr"/>
            <a:r>
              <a:rPr lang="en-US" sz="3200" dirty="0" smtClean="0"/>
              <a:t>Internal Transfers</a:t>
            </a:r>
            <a:endParaRPr lang="en-US" sz="3200" dirty="0"/>
          </a:p>
        </p:txBody>
      </p:sp>
    </p:spTree>
    <p:extLst>
      <p:ext uri="{BB962C8B-B14F-4D97-AF65-F5344CB8AC3E}">
        <p14:creationId xmlns:p14="http://schemas.microsoft.com/office/powerpoint/2010/main" val="221764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normAutofit/>
          </a:bodyPr>
          <a:lstStyle/>
          <a:p>
            <a:pPr algn="ctr"/>
            <a:r>
              <a:rPr lang="en-US" sz="4400" dirty="0" smtClean="0">
                <a:solidFill>
                  <a:schemeClr val="tx1"/>
                </a:solidFill>
              </a:rPr>
              <a:t>Self-Governance Increases</a:t>
            </a:r>
            <a:endParaRPr lang="en-US" sz="4400" dirty="0">
              <a:solidFill>
                <a:schemeClr val="tx1"/>
              </a:solidFill>
            </a:endParaRPr>
          </a:p>
        </p:txBody>
      </p:sp>
      <p:sp>
        <p:nvSpPr>
          <p:cNvPr id="2" name="Content Placeholder 1"/>
          <p:cNvSpPr>
            <a:spLocks noGrp="1"/>
          </p:cNvSpPr>
          <p:nvPr>
            <p:ph idx="1"/>
          </p:nvPr>
        </p:nvSpPr>
        <p:spPr/>
        <p:txBody>
          <a:bodyPr>
            <a:normAutofit fontScale="92500" lnSpcReduction="20000"/>
          </a:bodyPr>
          <a:lstStyle/>
          <a:p>
            <a:r>
              <a:rPr lang="en-US" dirty="0" smtClean="0"/>
              <a:t>Program increases for Self-Governance Tribes happen when </a:t>
            </a:r>
            <a:r>
              <a:rPr lang="en-US" dirty="0" smtClean="0"/>
              <a:t>an </a:t>
            </a:r>
            <a:r>
              <a:rPr lang="en-US" dirty="0" smtClean="0"/>
              <a:t>increase is provided to a program. </a:t>
            </a:r>
          </a:p>
          <a:p>
            <a:pPr marL="0" indent="0">
              <a:buNone/>
            </a:pPr>
            <a:r>
              <a:rPr lang="en-US" dirty="0" smtClean="0"/>
              <a:t> </a:t>
            </a:r>
          </a:p>
          <a:p>
            <a:pPr>
              <a:lnSpc>
                <a:spcPct val="110000"/>
              </a:lnSpc>
            </a:pPr>
            <a:r>
              <a:rPr lang="en-US" dirty="0" smtClean="0"/>
              <a:t>The program would provide a prorata, or whatever methodology they are using, to distribute the increase to the Self-Governance tribes the same as is distributed to Self-Determination tribes. </a:t>
            </a:r>
          </a:p>
          <a:p>
            <a:pPr marL="0" indent="0">
              <a:lnSpc>
                <a:spcPct val="110000"/>
              </a:lnSpc>
              <a:buNone/>
            </a:pPr>
            <a:endParaRPr lang="en-US" dirty="0" smtClean="0"/>
          </a:p>
          <a:p>
            <a:pPr>
              <a:lnSpc>
                <a:spcPct val="110000"/>
              </a:lnSpc>
            </a:pPr>
            <a:r>
              <a:rPr lang="en-US" dirty="0" smtClean="0"/>
              <a:t>Self Governance tribes have the option of moving those funds into their base Self-Governance Line or having it remain in the particular program funding line within their agreement.</a:t>
            </a:r>
          </a:p>
          <a:p>
            <a:pPr lvl="1"/>
            <a:endParaRPr lang="en-US" dirty="0"/>
          </a:p>
        </p:txBody>
      </p:sp>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7</a:t>
            </a:fld>
            <a:endParaRPr lang="en-US" dirty="0"/>
          </a:p>
        </p:txBody>
      </p:sp>
    </p:spTree>
    <p:extLst>
      <p:ext uri="{BB962C8B-B14F-4D97-AF65-F5344CB8AC3E}">
        <p14:creationId xmlns:p14="http://schemas.microsoft.com/office/powerpoint/2010/main" val="88025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8</a:t>
            </a:fld>
            <a:endParaRPr lang="en-US" dirty="0"/>
          </a:p>
        </p:txBody>
      </p:sp>
      <p:sp>
        <p:nvSpPr>
          <p:cNvPr id="2" name="Content Placeholder 1"/>
          <p:cNvSpPr>
            <a:spLocks noGrp="1"/>
          </p:cNvSpPr>
          <p:nvPr>
            <p:ph idx="1"/>
          </p:nvPr>
        </p:nvSpPr>
        <p:spPr>
          <a:xfrm>
            <a:off x="457200" y="2316480"/>
            <a:ext cx="8229600" cy="4389120"/>
          </a:xfrm>
        </p:spPr>
        <p:txBody>
          <a:bodyPr>
            <a:normAutofit lnSpcReduction="10000"/>
          </a:bodyPr>
          <a:lstStyle/>
          <a:p>
            <a:r>
              <a:rPr lang="en-US" dirty="0" smtClean="0"/>
              <a:t>Issued a Federal Register Notice for Tribes.</a:t>
            </a:r>
          </a:p>
          <a:p>
            <a:r>
              <a:rPr lang="en-US" dirty="0" smtClean="0"/>
              <a:t>Tribes applied.</a:t>
            </a:r>
          </a:p>
          <a:p>
            <a:r>
              <a:rPr lang="en-US" dirty="0" smtClean="0"/>
              <a:t>Sean Hart consulted with OSG and the Regions on the increase process. </a:t>
            </a:r>
          </a:p>
          <a:p>
            <a:r>
              <a:rPr lang="en-US" dirty="0" smtClean="0"/>
              <a:t>Google Drive site developed for OSG and Regions to see the Tribal funding distributions.</a:t>
            </a:r>
          </a:p>
          <a:p>
            <a:r>
              <a:rPr lang="en-US" dirty="0" smtClean="0"/>
              <a:t>Award Letters were sent to Tribes, Region and OSG were copied on the letters. </a:t>
            </a:r>
          </a:p>
          <a:p>
            <a:r>
              <a:rPr lang="en-US" dirty="0" smtClean="0"/>
              <a:t>Award Letters retained in Tribes’ Contract and Compact Files. </a:t>
            </a:r>
          </a:p>
          <a:p>
            <a:endParaRPr lang="en-US" dirty="0" smtClean="0"/>
          </a:p>
          <a:p>
            <a:endParaRPr lang="en-US" dirty="0" smtClean="0"/>
          </a:p>
          <a:p>
            <a:endParaRPr lang="en-US" dirty="0" smtClean="0"/>
          </a:p>
          <a:p>
            <a:endParaRPr lang="en-US" dirty="0" smtClean="0"/>
          </a:p>
        </p:txBody>
      </p:sp>
      <p:sp>
        <p:nvSpPr>
          <p:cNvPr id="5" name="TextBox 4"/>
          <p:cNvSpPr txBox="1"/>
          <p:nvPr/>
        </p:nvSpPr>
        <p:spPr>
          <a:xfrm>
            <a:off x="304800" y="892314"/>
            <a:ext cx="8686800" cy="1323439"/>
          </a:xfrm>
          <a:prstGeom prst="rect">
            <a:avLst/>
          </a:prstGeom>
          <a:noFill/>
        </p:spPr>
        <p:txBody>
          <a:bodyPr wrap="square" rtlCol="0">
            <a:spAutoFit/>
          </a:bodyPr>
          <a:lstStyle/>
          <a:p>
            <a:r>
              <a:rPr lang="en-US" sz="4000" dirty="0" smtClean="0"/>
              <a:t>For Example, Climate Change Increase</a:t>
            </a:r>
            <a:endParaRPr lang="en-US" sz="4000" dirty="0"/>
          </a:p>
        </p:txBody>
      </p:sp>
    </p:spTree>
    <p:extLst>
      <p:ext uri="{BB962C8B-B14F-4D97-AF65-F5344CB8AC3E}">
        <p14:creationId xmlns:p14="http://schemas.microsoft.com/office/powerpoint/2010/main" val="255599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FA2C947-3670-4827-884D-103A4AA03389}" type="slidenum">
              <a:rPr lang="en-US" smtClean="0"/>
              <a:pPr>
                <a:defRPr/>
              </a:pPr>
              <a:t>9</a:t>
            </a:fld>
            <a:endParaRPr lang="en-US" dirty="0"/>
          </a:p>
        </p:txBody>
      </p:sp>
      <p:sp>
        <p:nvSpPr>
          <p:cNvPr id="2" name="Content Placeholder 1"/>
          <p:cNvSpPr>
            <a:spLocks noGrp="1"/>
          </p:cNvSpPr>
          <p:nvPr>
            <p:ph idx="1"/>
          </p:nvPr>
        </p:nvSpPr>
        <p:spPr>
          <a:xfrm>
            <a:off x="457200" y="2438400"/>
            <a:ext cx="8229600" cy="4389120"/>
          </a:xfrm>
        </p:spPr>
        <p:txBody>
          <a:bodyPr/>
          <a:lstStyle/>
          <a:p>
            <a:r>
              <a:rPr lang="en-US" sz="3200" dirty="0" smtClean="0"/>
              <a:t>Makes a good all-inclusive effort internally. </a:t>
            </a:r>
          </a:p>
          <a:p>
            <a:r>
              <a:rPr lang="en-US" sz="3200" dirty="0" smtClean="0"/>
              <a:t>Has become very good at communication. </a:t>
            </a:r>
          </a:p>
          <a:p>
            <a:r>
              <a:rPr lang="en-US" sz="3200" dirty="0" smtClean="0"/>
              <a:t>Sends the Tribe and OSG Award </a:t>
            </a:r>
            <a:r>
              <a:rPr lang="en-US" sz="3200" dirty="0"/>
              <a:t>L</a:t>
            </a:r>
            <a:r>
              <a:rPr lang="en-US" sz="3200" dirty="0" smtClean="0"/>
              <a:t>etters. </a:t>
            </a:r>
          </a:p>
          <a:p>
            <a:r>
              <a:rPr lang="en-US" sz="3200" dirty="0" smtClean="0"/>
              <a:t>Sends FED (financial transfer) document with any conditions the Tribes must meet. </a:t>
            </a:r>
          </a:p>
          <a:p>
            <a:endParaRPr lang="en-US" dirty="0" smtClean="0"/>
          </a:p>
          <a:p>
            <a:endParaRPr lang="en-US" dirty="0" smtClean="0"/>
          </a:p>
          <a:p>
            <a:endParaRPr lang="en-US" dirty="0" smtClean="0"/>
          </a:p>
          <a:p>
            <a:endParaRPr lang="en-US" dirty="0" smtClean="0"/>
          </a:p>
          <a:p>
            <a:endParaRPr lang="en-US" dirty="0" smtClean="0"/>
          </a:p>
        </p:txBody>
      </p:sp>
      <p:sp>
        <p:nvSpPr>
          <p:cNvPr id="5" name="TextBox 4"/>
          <p:cNvSpPr txBox="1"/>
          <p:nvPr/>
        </p:nvSpPr>
        <p:spPr>
          <a:xfrm>
            <a:off x="304800" y="892314"/>
            <a:ext cx="8686800" cy="1446550"/>
          </a:xfrm>
          <a:prstGeom prst="rect">
            <a:avLst/>
          </a:prstGeom>
          <a:noFill/>
        </p:spPr>
        <p:txBody>
          <a:bodyPr wrap="square" rtlCol="0">
            <a:spAutoFit/>
          </a:bodyPr>
          <a:lstStyle/>
          <a:p>
            <a:r>
              <a:rPr lang="en-US" sz="4400" dirty="0"/>
              <a:t>For </a:t>
            </a:r>
            <a:r>
              <a:rPr lang="en-US" sz="4400" dirty="0" smtClean="0"/>
              <a:t>Example, Tribal Courts Increase</a:t>
            </a:r>
            <a:endParaRPr lang="en-US" sz="4400" dirty="0"/>
          </a:p>
        </p:txBody>
      </p:sp>
    </p:spTree>
    <p:extLst>
      <p:ext uri="{BB962C8B-B14F-4D97-AF65-F5344CB8AC3E}">
        <p14:creationId xmlns:p14="http://schemas.microsoft.com/office/powerpoint/2010/main" val="4158860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2669</TotalTime>
  <Words>556</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Tahoma</vt:lpstr>
      <vt:lpstr>Wingdings 2</vt:lpstr>
      <vt:lpstr>Flow</vt:lpstr>
      <vt:lpstr>Office of Self Governance Funding</vt:lpstr>
      <vt:lpstr>PowerPoint Presentation</vt:lpstr>
      <vt:lpstr>PowerPoint Presentation</vt:lpstr>
      <vt:lpstr>PowerPoint Presentation</vt:lpstr>
      <vt:lpstr>PowerPoint Presentation</vt:lpstr>
      <vt:lpstr>PowerPoint Presentation</vt:lpstr>
      <vt:lpstr>Self-Governance Increases</vt:lpstr>
      <vt:lpstr>PowerPoint Presentation</vt:lpstr>
      <vt:lpstr>PowerPoint Presentation</vt:lpstr>
      <vt:lpstr>PowerPoint Presentation</vt:lpstr>
      <vt:lpstr>PowerPoint Presentation</vt:lpstr>
      <vt:lpstr>PowerPoint Presentation</vt:lpstr>
      <vt:lpstr>PowerPoint Presentation</vt:lpstr>
    </vt:vector>
  </TitlesOfParts>
  <Company>Dept. of the Interior - Indian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Self-Governance Negotiations</dc:title>
  <dc:creator>Indian Affairs User</dc:creator>
  <cp:lastModifiedBy>TANC Guest</cp:lastModifiedBy>
  <cp:revision>49</cp:revision>
  <cp:lastPrinted>2017-07-24T23:37:14Z</cp:lastPrinted>
  <dcterms:created xsi:type="dcterms:W3CDTF">2005-11-11T18:08:55Z</dcterms:created>
  <dcterms:modified xsi:type="dcterms:W3CDTF">2017-07-25T01:02:25Z</dcterms:modified>
</cp:coreProperties>
</file>