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3" r:id="rId4"/>
    <p:sldId id="265" r:id="rId5"/>
    <p:sldId id="260" r:id="rId6"/>
    <p:sldId id="261" r:id="rId7"/>
    <p:sldId id="258" r:id="rId8"/>
    <p:sldId id="262" r:id="rId9"/>
    <p:sldId id="266" r:id="rId10"/>
    <p:sldId id="264"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31" autoAdjust="0"/>
    <p:restoredTop sz="91814" autoAdjust="0"/>
  </p:normalViewPr>
  <p:slideViewPr>
    <p:cSldViewPr snapToGrid="0">
      <p:cViewPr varScale="1">
        <p:scale>
          <a:sx n="61" d="100"/>
          <a:sy n="61" d="100"/>
        </p:scale>
        <p:origin x="87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8DD037-5A2B-4D46-99E4-9F3EB0F07EE6}" type="datetimeFigureOut">
              <a:rPr lang="en-US" smtClean="0"/>
              <a:t>11/8/2016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1CA702-FE9A-418C-BAF9-C3BC40F71350}" type="slidenum">
              <a:rPr lang="en-US" smtClean="0"/>
              <a:t>‹#›</a:t>
            </a:fld>
            <a:endParaRPr lang="en-US"/>
          </a:p>
        </p:txBody>
      </p:sp>
    </p:spTree>
    <p:extLst>
      <p:ext uri="{BB962C8B-B14F-4D97-AF65-F5344CB8AC3E}">
        <p14:creationId xmlns:p14="http://schemas.microsoft.com/office/powerpoint/2010/main" val="3644810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a:t>
            </a:r>
            <a:r>
              <a:rPr lang="en-US" baseline="0" dirty="0"/>
              <a:t> the last meeting in Rapid City, the subcommittee made 4 recommendations to the council which were approved.   As a follow up, the subcommittee provides this update.    Two of the recommendation were directed to the administration as a whole and two were directed to the program (BIA road maintenance).</a:t>
            </a:r>
            <a:endParaRPr lang="en-US" dirty="0"/>
          </a:p>
        </p:txBody>
      </p:sp>
      <p:sp>
        <p:nvSpPr>
          <p:cNvPr id="4" name="Slide Number Placeholder 3"/>
          <p:cNvSpPr>
            <a:spLocks noGrp="1"/>
          </p:cNvSpPr>
          <p:nvPr>
            <p:ph type="sldNum" sz="quarter" idx="10"/>
          </p:nvPr>
        </p:nvSpPr>
        <p:spPr/>
        <p:txBody>
          <a:bodyPr/>
          <a:lstStyle/>
          <a:p>
            <a:fld id="{E01CA702-FE9A-418C-BAF9-C3BC40F71350}" type="slidenum">
              <a:rPr lang="en-US" smtClean="0"/>
              <a:t>2</a:t>
            </a:fld>
            <a:endParaRPr lang="en-US"/>
          </a:p>
        </p:txBody>
      </p:sp>
    </p:spTree>
    <p:extLst>
      <p:ext uri="{BB962C8B-B14F-4D97-AF65-F5344CB8AC3E}">
        <p14:creationId xmlns:p14="http://schemas.microsoft.com/office/powerpoint/2010/main" val="25690724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BIA budget</a:t>
            </a:r>
            <a:r>
              <a:rPr lang="en-US" baseline="0" dirty="0"/>
              <a:t> staff support the ability to include useful data such as described in this recommendation.   This information can be a “marketing tool” .</a:t>
            </a:r>
            <a:endParaRPr lang="en-US" dirty="0"/>
          </a:p>
        </p:txBody>
      </p:sp>
      <p:sp>
        <p:nvSpPr>
          <p:cNvPr id="4" name="Slide Number Placeholder 3"/>
          <p:cNvSpPr>
            <a:spLocks noGrp="1"/>
          </p:cNvSpPr>
          <p:nvPr>
            <p:ph type="sldNum" sz="quarter" idx="10"/>
          </p:nvPr>
        </p:nvSpPr>
        <p:spPr/>
        <p:txBody>
          <a:bodyPr/>
          <a:lstStyle/>
          <a:p>
            <a:fld id="{E01CA702-FE9A-418C-BAF9-C3BC40F71350}" type="slidenum">
              <a:rPr lang="en-US" smtClean="0"/>
              <a:t>11</a:t>
            </a:fld>
            <a:endParaRPr lang="en-US"/>
          </a:p>
        </p:txBody>
      </p:sp>
    </p:spTree>
    <p:extLst>
      <p:ext uri="{BB962C8B-B14F-4D97-AF65-F5344CB8AC3E}">
        <p14:creationId xmlns:p14="http://schemas.microsoft.com/office/powerpoint/2010/main" val="2188689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Recommendation I</a:t>
            </a:r>
            <a:r>
              <a:rPr lang="en-US" baseline="0" dirty="0"/>
              <a:t> was to create a separate budget activity for road maintenance with OIP to give it greater significance and visibility within the DOI and OMB budget process.  The concern is that where it is located within “Tribal Government”, it gets lost and really has no relationship to this category.  Making it it’s own category will bring immediate attention on the level of other budget activities.  </a:t>
            </a:r>
            <a:endParaRPr lang="en-US" dirty="0"/>
          </a:p>
        </p:txBody>
      </p:sp>
      <p:sp>
        <p:nvSpPr>
          <p:cNvPr id="4" name="Slide Number Placeholder 3"/>
          <p:cNvSpPr>
            <a:spLocks noGrp="1"/>
          </p:cNvSpPr>
          <p:nvPr>
            <p:ph type="sldNum" sz="quarter" idx="10"/>
          </p:nvPr>
        </p:nvSpPr>
        <p:spPr/>
        <p:txBody>
          <a:bodyPr/>
          <a:lstStyle/>
          <a:p>
            <a:fld id="{E01CA702-FE9A-418C-BAF9-C3BC40F71350}" type="slidenum">
              <a:rPr lang="en-US" smtClean="0"/>
              <a:t>3</a:t>
            </a:fld>
            <a:endParaRPr lang="en-US"/>
          </a:p>
        </p:txBody>
      </p:sp>
    </p:spTree>
    <p:extLst>
      <p:ext uri="{BB962C8B-B14F-4D97-AF65-F5344CB8AC3E}">
        <p14:creationId xmlns:p14="http://schemas.microsoft.com/office/powerpoint/2010/main" val="276290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subcommittee</a:t>
            </a:r>
            <a:r>
              <a:rPr lang="en-US" baseline="0" dirty="0"/>
              <a:t> met with the BIA Budget staff on the recommendation.  A change of budget </a:t>
            </a:r>
            <a:r>
              <a:rPr lang="en-US" baseline="0" dirty="0" err="1"/>
              <a:t>cateogories</a:t>
            </a:r>
            <a:r>
              <a:rPr lang="en-US" baseline="0" dirty="0"/>
              <a:t> is not likely because it involves input and approval that follow processes more suited for larger categories of related subcategories and not a single program source.  As an example, the category would have to have other subcategories which would be the specific activities like emergency maintenance, snow and  ice removal, etc.  But those would then have to be separate funding lines and managed based on the amounts within those subcategories.  An alternative may be to consider a budget category that includes other infrastructure activities which could then include road maintenance.  More discussion with budget and others is necessary.  Increased visibility comes in other ways such as the current emphasis and renewed efforts of tribes.</a:t>
            </a:r>
            <a:endParaRPr lang="en-US" dirty="0"/>
          </a:p>
        </p:txBody>
      </p:sp>
      <p:sp>
        <p:nvSpPr>
          <p:cNvPr id="4" name="Slide Number Placeholder 3"/>
          <p:cNvSpPr>
            <a:spLocks noGrp="1"/>
          </p:cNvSpPr>
          <p:nvPr>
            <p:ph type="sldNum" sz="quarter" idx="10"/>
          </p:nvPr>
        </p:nvSpPr>
        <p:spPr/>
        <p:txBody>
          <a:bodyPr/>
          <a:lstStyle/>
          <a:p>
            <a:fld id="{E01CA702-FE9A-418C-BAF9-C3BC40F71350}" type="slidenum">
              <a:rPr lang="en-US" smtClean="0"/>
              <a:t>4</a:t>
            </a:fld>
            <a:endParaRPr lang="en-US"/>
          </a:p>
        </p:txBody>
      </p:sp>
    </p:spTree>
    <p:extLst>
      <p:ext uri="{BB962C8B-B14F-4D97-AF65-F5344CB8AC3E}">
        <p14:creationId xmlns:p14="http://schemas.microsoft.com/office/powerpoint/2010/main" val="1788629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Emergency maintenance occurs</a:t>
            </a:r>
            <a:r>
              <a:rPr lang="en-US" baseline="0" dirty="0"/>
              <a:t> annually as result of climatic changes and most of this managed within the existing program funding and functions.  There are those occasions when extreme events result in exhausted budgets and emergency measures (use of other funds, closures, disaster declarations, etc.).  Tribes inevitably use other eligible funding which helps but limits their ability to do construction or reconstruction.  Although there are other programs for funding specifically emergencies and disasters, they have specific criteria such as threshold limits, and matching funds, and are reimbursement based.  They are available and do address the major events, but the ability to address those occasions when localized and immediate needs to bridge the gap is not available is a concern.</a:t>
            </a:r>
            <a:endParaRPr lang="en-US" dirty="0"/>
          </a:p>
        </p:txBody>
      </p:sp>
      <p:sp>
        <p:nvSpPr>
          <p:cNvPr id="4" name="Slide Number Placeholder 3"/>
          <p:cNvSpPr>
            <a:spLocks noGrp="1"/>
          </p:cNvSpPr>
          <p:nvPr>
            <p:ph type="sldNum" sz="quarter" idx="10"/>
          </p:nvPr>
        </p:nvSpPr>
        <p:spPr/>
        <p:txBody>
          <a:bodyPr/>
          <a:lstStyle/>
          <a:p>
            <a:fld id="{E01CA702-FE9A-418C-BAF9-C3BC40F71350}" type="slidenum">
              <a:rPr lang="en-US" smtClean="0"/>
              <a:t>5</a:t>
            </a:fld>
            <a:endParaRPr lang="en-US"/>
          </a:p>
        </p:txBody>
      </p:sp>
    </p:spTree>
    <p:extLst>
      <p:ext uri="{BB962C8B-B14F-4D97-AF65-F5344CB8AC3E}">
        <p14:creationId xmlns:p14="http://schemas.microsoft.com/office/powerpoint/2010/main" val="1701038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Recommendation II is establishing a emergency maintenance pool that can be used </a:t>
            </a:r>
            <a:r>
              <a:rPr lang="en-US" dirty="0" err="1"/>
              <a:t>ro</a:t>
            </a:r>
            <a:r>
              <a:rPr lang="en-US" dirty="0"/>
              <a:t> emergency/disaster</a:t>
            </a:r>
            <a:r>
              <a:rPr lang="en-US" baseline="0" dirty="0"/>
              <a:t> maintenance.  This is not meant for improvement or construction but for maintenance.  The  BIA does currently hold back an amount about $200 K that is uses for these activities, if it is not utilized it is rolled into tribal allocations after two years.  It is not a lot of funding but it does address emergencies and allows some flexibility of use.  If an amount greater than this is needed, eligible programs are the Tribal Transportation Program, FEMA disaster funds, and emergency relief from the FHWA.  </a:t>
            </a:r>
            <a:endParaRPr lang="en-US" dirty="0"/>
          </a:p>
        </p:txBody>
      </p:sp>
      <p:sp>
        <p:nvSpPr>
          <p:cNvPr id="4" name="Slide Number Placeholder 3"/>
          <p:cNvSpPr>
            <a:spLocks noGrp="1"/>
          </p:cNvSpPr>
          <p:nvPr>
            <p:ph type="sldNum" sz="quarter" idx="10"/>
          </p:nvPr>
        </p:nvSpPr>
        <p:spPr/>
        <p:txBody>
          <a:bodyPr/>
          <a:lstStyle/>
          <a:p>
            <a:fld id="{E01CA702-FE9A-418C-BAF9-C3BC40F71350}" type="slidenum">
              <a:rPr lang="en-US" smtClean="0"/>
              <a:t>6</a:t>
            </a:fld>
            <a:endParaRPr lang="en-US"/>
          </a:p>
        </p:txBody>
      </p:sp>
    </p:spTree>
    <p:extLst>
      <p:ext uri="{BB962C8B-B14F-4D97-AF65-F5344CB8AC3E}">
        <p14:creationId xmlns:p14="http://schemas.microsoft.com/office/powerpoint/2010/main" val="7108628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subcommittee</a:t>
            </a:r>
            <a:r>
              <a:rPr lang="en-US" baseline="0" dirty="0"/>
              <a:t> recommendation is simple to develop a data reporting process that will share specific performance data and need by location, tribe, surface type, activity.  This would be beyond the two national measures reported by the BIA.  </a:t>
            </a:r>
            <a:endParaRPr lang="en-US" dirty="0"/>
          </a:p>
        </p:txBody>
      </p:sp>
      <p:sp>
        <p:nvSpPr>
          <p:cNvPr id="4" name="Slide Number Placeholder 3"/>
          <p:cNvSpPr>
            <a:spLocks noGrp="1"/>
          </p:cNvSpPr>
          <p:nvPr>
            <p:ph type="sldNum" sz="quarter" idx="10"/>
          </p:nvPr>
        </p:nvSpPr>
        <p:spPr/>
        <p:txBody>
          <a:bodyPr/>
          <a:lstStyle/>
          <a:p>
            <a:fld id="{E01CA702-FE9A-418C-BAF9-C3BC40F71350}" type="slidenum">
              <a:rPr lang="en-US" smtClean="0"/>
              <a:t>7</a:t>
            </a:fld>
            <a:endParaRPr lang="en-US"/>
          </a:p>
        </p:txBody>
      </p:sp>
    </p:spTree>
    <p:extLst>
      <p:ext uri="{BB962C8B-B14F-4D97-AF65-F5344CB8AC3E}">
        <p14:creationId xmlns:p14="http://schemas.microsoft.com/office/powerpoint/2010/main" val="10393492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Recommendations</a:t>
            </a:r>
            <a:r>
              <a:rPr lang="en-US" baseline="0" dirty="0"/>
              <a:t> on moving this forward will require that data reporting must be voluntary.  PL 93-638 does not require tribes to report this data unless it is negotiated into the agreement.   Giving data tools to tribes may help to begin tracking their activities.  Some tribes already have system that they are using and there are efforts to gather some basis of data elements.  In addition to data tools, surveys of tribal transportation programs may be helpful in supplementing data and information.  This needs to be coordinated with the data management subcommittee.   The bottom line is that it needs to be consistently identified and gathered and reported.  </a:t>
            </a:r>
            <a:endParaRPr lang="en-US" dirty="0"/>
          </a:p>
        </p:txBody>
      </p:sp>
      <p:sp>
        <p:nvSpPr>
          <p:cNvPr id="4" name="Slide Number Placeholder 3"/>
          <p:cNvSpPr>
            <a:spLocks noGrp="1"/>
          </p:cNvSpPr>
          <p:nvPr>
            <p:ph type="sldNum" sz="quarter" idx="10"/>
          </p:nvPr>
        </p:nvSpPr>
        <p:spPr/>
        <p:txBody>
          <a:bodyPr/>
          <a:lstStyle/>
          <a:p>
            <a:fld id="{E01CA702-FE9A-418C-BAF9-C3BC40F71350}" type="slidenum">
              <a:rPr lang="en-US" smtClean="0"/>
              <a:t>8</a:t>
            </a:fld>
            <a:endParaRPr lang="en-US"/>
          </a:p>
        </p:txBody>
      </p:sp>
    </p:spTree>
    <p:extLst>
      <p:ext uri="{BB962C8B-B14F-4D97-AF65-F5344CB8AC3E}">
        <p14:creationId xmlns:p14="http://schemas.microsoft.com/office/powerpoint/2010/main" val="25677967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an example,</a:t>
            </a:r>
            <a:r>
              <a:rPr lang="en-US" baseline="0" dirty="0"/>
              <a:t> these are some data elements that could be gathered and reported.  This is not an all inclusive list.  The next step in working with the subcommittee members is to consider methods of data gathering.  Tribal input is necessary and this can come through a survey of tribes performing work and consider their systems and methods.</a:t>
            </a:r>
            <a:endParaRPr lang="en-US" dirty="0"/>
          </a:p>
        </p:txBody>
      </p:sp>
      <p:sp>
        <p:nvSpPr>
          <p:cNvPr id="4" name="Slide Number Placeholder 3"/>
          <p:cNvSpPr>
            <a:spLocks noGrp="1"/>
          </p:cNvSpPr>
          <p:nvPr>
            <p:ph type="sldNum" sz="quarter" idx="10"/>
          </p:nvPr>
        </p:nvSpPr>
        <p:spPr/>
        <p:txBody>
          <a:bodyPr/>
          <a:lstStyle/>
          <a:p>
            <a:fld id="{E01CA702-FE9A-418C-BAF9-C3BC40F71350}" type="slidenum">
              <a:rPr lang="en-US" smtClean="0"/>
              <a:t>9</a:t>
            </a:fld>
            <a:endParaRPr lang="en-US"/>
          </a:p>
        </p:txBody>
      </p:sp>
    </p:spTree>
    <p:extLst>
      <p:ext uri="{BB962C8B-B14F-4D97-AF65-F5344CB8AC3E}">
        <p14:creationId xmlns:p14="http://schemas.microsoft.com/office/powerpoint/2010/main" val="29863072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recommendation looks to augment the current available national publications on tribal program budgets with additional information on deferred maintenance and level of service (condition) beyond the two high level indices currently reported by the BIA.  The annual green book should include this information to show specific data on the performance and need on Region and tribe/agency level.  </a:t>
            </a:r>
            <a:endParaRPr lang="en-US" dirty="0"/>
          </a:p>
        </p:txBody>
      </p:sp>
      <p:sp>
        <p:nvSpPr>
          <p:cNvPr id="4" name="Slide Number Placeholder 3"/>
          <p:cNvSpPr>
            <a:spLocks noGrp="1"/>
          </p:cNvSpPr>
          <p:nvPr>
            <p:ph type="sldNum" sz="quarter" idx="10"/>
          </p:nvPr>
        </p:nvSpPr>
        <p:spPr/>
        <p:txBody>
          <a:bodyPr/>
          <a:lstStyle/>
          <a:p>
            <a:fld id="{E01CA702-FE9A-418C-BAF9-C3BC40F71350}" type="slidenum">
              <a:rPr lang="en-US" smtClean="0"/>
              <a:t>10</a:t>
            </a:fld>
            <a:endParaRPr lang="en-US"/>
          </a:p>
        </p:txBody>
      </p:sp>
    </p:spTree>
    <p:extLst>
      <p:ext uri="{BB962C8B-B14F-4D97-AF65-F5344CB8AC3E}">
        <p14:creationId xmlns:p14="http://schemas.microsoft.com/office/powerpoint/2010/main" val="680974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6D96C04F-F98B-4BFA-95F3-E47AE5A067DA}"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C1A75E-DDFF-4370-A513-F2C12ED35CD4}" type="slidenum">
              <a:rPr lang="en-US" smtClean="0"/>
              <a:t>‹#›</a:t>
            </a:fld>
            <a:endParaRPr lang="en-US"/>
          </a:p>
        </p:txBody>
      </p:sp>
    </p:spTree>
    <p:extLst>
      <p:ext uri="{BB962C8B-B14F-4D97-AF65-F5344CB8AC3E}">
        <p14:creationId xmlns:p14="http://schemas.microsoft.com/office/powerpoint/2010/main" val="2647510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6D96C04F-F98B-4BFA-95F3-E47AE5A067DA}"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1A75E-DDFF-4370-A513-F2C12ED35CD4}" type="slidenum">
              <a:rPr lang="en-US" smtClean="0"/>
              <a:t>‹#›</a:t>
            </a:fld>
            <a:endParaRPr lang="en-US"/>
          </a:p>
        </p:txBody>
      </p:sp>
    </p:spTree>
    <p:extLst>
      <p:ext uri="{BB962C8B-B14F-4D97-AF65-F5344CB8AC3E}">
        <p14:creationId xmlns:p14="http://schemas.microsoft.com/office/powerpoint/2010/main" val="890406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6D96C04F-F98B-4BFA-95F3-E47AE5A067DA}"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1A75E-DDFF-4370-A513-F2C12ED35CD4}" type="slidenum">
              <a:rPr lang="en-US" smtClean="0"/>
              <a:t>‹#›</a:t>
            </a:fld>
            <a:endParaRPr lang="en-US"/>
          </a:p>
        </p:txBody>
      </p:sp>
    </p:spTree>
    <p:extLst>
      <p:ext uri="{BB962C8B-B14F-4D97-AF65-F5344CB8AC3E}">
        <p14:creationId xmlns:p14="http://schemas.microsoft.com/office/powerpoint/2010/main" val="1138428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6D96C04F-F98B-4BFA-95F3-E47AE5A067DA}"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1A75E-DDFF-4370-A513-F2C12ED35CD4}" type="slidenum">
              <a:rPr lang="en-US" smtClean="0"/>
              <a:t>‹#›</a:t>
            </a:fld>
            <a:endParaRPr lang="en-US"/>
          </a:p>
        </p:txBody>
      </p:sp>
    </p:spTree>
    <p:extLst>
      <p:ext uri="{BB962C8B-B14F-4D97-AF65-F5344CB8AC3E}">
        <p14:creationId xmlns:p14="http://schemas.microsoft.com/office/powerpoint/2010/main" val="1142181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D96C04F-F98B-4BFA-95F3-E47AE5A067DA}"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1A75E-DDFF-4370-A513-F2C12ED35CD4}" type="slidenum">
              <a:rPr lang="en-US" smtClean="0"/>
              <a:t>‹#›</a:t>
            </a:fld>
            <a:endParaRPr lang="en-US"/>
          </a:p>
        </p:txBody>
      </p:sp>
    </p:spTree>
    <p:extLst>
      <p:ext uri="{BB962C8B-B14F-4D97-AF65-F5344CB8AC3E}">
        <p14:creationId xmlns:p14="http://schemas.microsoft.com/office/powerpoint/2010/main" val="910255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6D96C04F-F98B-4BFA-95F3-E47AE5A067DA}"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C1A75E-DDFF-4370-A513-F2C12ED35CD4}" type="slidenum">
              <a:rPr lang="en-US" smtClean="0"/>
              <a:t>‹#›</a:t>
            </a:fld>
            <a:endParaRPr lang="en-US"/>
          </a:p>
        </p:txBody>
      </p:sp>
    </p:spTree>
    <p:extLst>
      <p:ext uri="{BB962C8B-B14F-4D97-AF65-F5344CB8AC3E}">
        <p14:creationId xmlns:p14="http://schemas.microsoft.com/office/powerpoint/2010/main" val="4225815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6D96C04F-F98B-4BFA-95F3-E47AE5A067DA}" type="datetimeFigureOut">
              <a:rPr lang="en-US" smtClean="0"/>
              <a:t>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C1A75E-DDFF-4370-A513-F2C12ED35CD4}" type="slidenum">
              <a:rPr lang="en-US" smtClean="0"/>
              <a:t>‹#›</a:t>
            </a:fld>
            <a:endParaRPr lang="en-US"/>
          </a:p>
        </p:txBody>
      </p:sp>
    </p:spTree>
    <p:extLst>
      <p:ext uri="{BB962C8B-B14F-4D97-AF65-F5344CB8AC3E}">
        <p14:creationId xmlns:p14="http://schemas.microsoft.com/office/powerpoint/2010/main" val="392369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6D96C04F-F98B-4BFA-95F3-E47AE5A067DA}" type="datetimeFigureOut">
              <a:rPr lang="en-US" smtClean="0"/>
              <a:t>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C1A75E-DDFF-4370-A513-F2C12ED35CD4}" type="slidenum">
              <a:rPr lang="en-US" smtClean="0"/>
              <a:t>‹#›</a:t>
            </a:fld>
            <a:endParaRPr lang="en-US"/>
          </a:p>
        </p:txBody>
      </p:sp>
    </p:spTree>
    <p:extLst>
      <p:ext uri="{BB962C8B-B14F-4D97-AF65-F5344CB8AC3E}">
        <p14:creationId xmlns:p14="http://schemas.microsoft.com/office/powerpoint/2010/main" val="751067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96C04F-F98B-4BFA-95F3-E47AE5A067DA}" type="datetimeFigureOut">
              <a:rPr lang="en-US" smtClean="0"/>
              <a:t>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C1A75E-DDFF-4370-A513-F2C12ED35CD4}" type="slidenum">
              <a:rPr lang="en-US" smtClean="0"/>
              <a:t>‹#›</a:t>
            </a:fld>
            <a:endParaRPr lang="en-US"/>
          </a:p>
        </p:txBody>
      </p:sp>
    </p:spTree>
    <p:extLst>
      <p:ext uri="{BB962C8B-B14F-4D97-AF65-F5344CB8AC3E}">
        <p14:creationId xmlns:p14="http://schemas.microsoft.com/office/powerpoint/2010/main" val="3953985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D96C04F-F98B-4BFA-95F3-E47AE5A067DA}"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C1A75E-DDFF-4370-A513-F2C12ED35CD4}" type="slidenum">
              <a:rPr lang="en-US" smtClean="0"/>
              <a:t>‹#›</a:t>
            </a:fld>
            <a:endParaRPr lang="en-US"/>
          </a:p>
        </p:txBody>
      </p:sp>
    </p:spTree>
    <p:extLst>
      <p:ext uri="{BB962C8B-B14F-4D97-AF65-F5344CB8AC3E}">
        <p14:creationId xmlns:p14="http://schemas.microsoft.com/office/powerpoint/2010/main" val="890624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D96C04F-F98B-4BFA-95F3-E47AE5A067DA}"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C1A75E-DDFF-4370-A513-F2C12ED35CD4}" type="slidenum">
              <a:rPr lang="en-US" smtClean="0"/>
              <a:t>‹#›</a:t>
            </a:fld>
            <a:endParaRPr lang="en-US"/>
          </a:p>
        </p:txBody>
      </p:sp>
    </p:spTree>
    <p:extLst>
      <p:ext uri="{BB962C8B-B14F-4D97-AF65-F5344CB8AC3E}">
        <p14:creationId xmlns:p14="http://schemas.microsoft.com/office/powerpoint/2010/main" val="2792295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96C04F-F98B-4BFA-95F3-E47AE5A067DA}" type="datetimeFigureOut">
              <a:rPr lang="en-US" smtClean="0"/>
              <a:t>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C1A75E-DDFF-4370-A513-F2C12ED35CD4}" type="slidenum">
              <a:rPr lang="en-US" smtClean="0"/>
              <a:t>‹#›</a:t>
            </a:fld>
            <a:endParaRPr lang="en-US"/>
          </a:p>
        </p:txBody>
      </p:sp>
    </p:spTree>
    <p:extLst>
      <p:ext uri="{BB962C8B-B14F-4D97-AF65-F5344CB8AC3E}">
        <p14:creationId xmlns:p14="http://schemas.microsoft.com/office/powerpoint/2010/main" val="112911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20918"/>
            <a:ext cx="9144000" cy="2387600"/>
          </a:xfrm>
        </p:spPr>
        <p:txBody>
          <a:bodyPr/>
          <a:lstStyle/>
          <a:p>
            <a:r>
              <a:rPr lang="en-US" dirty="0"/>
              <a:t>Road Maintenance Subcommittee</a:t>
            </a:r>
          </a:p>
        </p:txBody>
      </p:sp>
      <p:sp>
        <p:nvSpPr>
          <p:cNvPr id="3" name="Subtitle 2"/>
          <p:cNvSpPr>
            <a:spLocks noGrp="1"/>
          </p:cNvSpPr>
          <p:nvPr>
            <p:ph type="subTitle" idx="1"/>
          </p:nvPr>
        </p:nvSpPr>
        <p:spPr/>
        <p:txBody>
          <a:bodyPr>
            <a:noAutofit/>
          </a:bodyPr>
          <a:lstStyle/>
          <a:p>
            <a:r>
              <a:rPr lang="en-US" sz="3200" dirty="0"/>
              <a:t>Tribal Interior Budget Council</a:t>
            </a:r>
          </a:p>
          <a:p>
            <a:r>
              <a:rPr lang="en-US" sz="3200" dirty="0"/>
              <a:t>Report Out</a:t>
            </a:r>
          </a:p>
          <a:p>
            <a:r>
              <a:rPr lang="en-US" sz="3200" dirty="0"/>
              <a:t>November 8, 2016</a:t>
            </a:r>
          </a:p>
        </p:txBody>
      </p:sp>
    </p:spTree>
    <p:extLst>
      <p:ext uri="{BB962C8B-B14F-4D97-AF65-F5344CB8AC3E}">
        <p14:creationId xmlns:p14="http://schemas.microsoft.com/office/powerpoint/2010/main" val="26956448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IV-Deferred Maintenance Report</a:t>
            </a:r>
          </a:p>
        </p:txBody>
      </p:sp>
      <p:sp>
        <p:nvSpPr>
          <p:cNvPr id="3" name="Content Placeholder 2"/>
          <p:cNvSpPr>
            <a:spLocks noGrp="1"/>
          </p:cNvSpPr>
          <p:nvPr>
            <p:ph idx="1"/>
          </p:nvPr>
        </p:nvSpPr>
        <p:spPr>
          <a:xfrm>
            <a:off x="1028700" y="1752600"/>
            <a:ext cx="9258300" cy="4648200"/>
          </a:xfrm>
        </p:spPr>
        <p:txBody>
          <a:bodyPr>
            <a:normAutofit fontScale="92500" lnSpcReduction="10000"/>
          </a:bodyPr>
          <a:lstStyle/>
          <a:p>
            <a:r>
              <a:rPr lang="en-US" dirty="0"/>
              <a:t>The annual deferred maintenance report could be augmented to require tribes/agencies to report similar performance and deferred maintenance data</a:t>
            </a:r>
          </a:p>
          <a:p>
            <a:r>
              <a:rPr lang="en-US" dirty="0"/>
              <a:t>Currently the deferred maintenance reference in the green book is a short sentence highlighting 2 high level indices on cost of total deferred maintenance and condition of the BIA systems.</a:t>
            </a:r>
          </a:p>
          <a:p>
            <a:r>
              <a:rPr lang="en-US" dirty="0"/>
              <a:t>Set higher percentage goals of acceptable conditions (road miles and bridges) based on the Service Level Index in the Program Performance (GPRA)</a:t>
            </a:r>
          </a:p>
          <a:p>
            <a:pPr marL="82296" indent="0">
              <a:buNone/>
            </a:pPr>
            <a:endParaRPr lang="en-US" dirty="0"/>
          </a:p>
          <a:p>
            <a:pPr marL="82296" indent="0">
              <a:buNone/>
            </a:pPr>
            <a:r>
              <a:rPr lang="en-US" sz="2600" b="1" dirty="0">
                <a:solidFill>
                  <a:srgbClr val="FF0000"/>
                </a:solidFill>
              </a:rPr>
              <a:t>RECOMMENDATION:  Include the Deferred Maintenance Assessment Data Summary in the President’s Budget Request (green book)</a:t>
            </a:r>
            <a:endParaRPr lang="en-US" sz="2600" dirty="0"/>
          </a:p>
        </p:txBody>
      </p:sp>
    </p:spTree>
    <p:extLst>
      <p:ext uri="{BB962C8B-B14F-4D97-AF65-F5344CB8AC3E}">
        <p14:creationId xmlns:p14="http://schemas.microsoft.com/office/powerpoint/2010/main" val="1500340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  </a:t>
            </a:r>
            <a:r>
              <a:rPr lang="en-US" dirty="0"/>
              <a:t>Deferred Maintenance Report</a:t>
            </a:r>
            <a:endParaRPr lang="en-US" dirty="0"/>
          </a:p>
        </p:txBody>
      </p:sp>
      <p:sp>
        <p:nvSpPr>
          <p:cNvPr id="3" name="Content Placeholder 2"/>
          <p:cNvSpPr>
            <a:spLocks noGrp="1"/>
          </p:cNvSpPr>
          <p:nvPr>
            <p:ph idx="1"/>
          </p:nvPr>
        </p:nvSpPr>
        <p:spPr/>
        <p:txBody>
          <a:bodyPr>
            <a:normAutofit/>
          </a:bodyPr>
          <a:lstStyle/>
          <a:p>
            <a:r>
              <a:rPr lang="en-US" dirty="0"/>
              <a:t>In meeting with BIA budget staff, it is permissible to include more additional data on deferred maintenance by BIA Region that shows the diversity of transportation maintenance needs.</a:t>
            </a:r>
          </a:p>
          <a:p>
            <a:r>
              <a:rPr lang="en-US" dirty="0"/>
              <a:t>It is recommended to include data that reflects the percentage of roads by surface type and corresponding deferred maintenance and condition of roads also by surface type.</a:t>
            </a:r>
          </a:p>
          <a:p>
            <a:r>
              <a:rPr lang="en-US" dirty="0"/>
              <a:t>Appropriately this information can include success stories of program performance.</a:t>
            </a:r>
          </a:p>
          <a:p>
            <a:endParaRPr lang="en-US" dirty="0"/>
          </a:p>
          <a:p>
            <a:endParaRPr lang="en-US" dirty="0"/>
          </a:p>
        </p:txBody>
      </p:sp>
    </p:spTree>
    <p:extLst>
      <p:ext uri="{BB962C8B-B14F-4D97-AF65-F5344CB8AC3E}">
        <p14:creationId xmlns:p14="http://schemas.microsoft.com/office/powerpoint/2010/main" val="4104498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Follow up to Rapid City TIBC Meeting:  4 Approved Recommendations</a:t>
            </a:r>
          </a:p>
        </p:txBody>
      </p:sp>
      <p:sp>
        <p:nvSpPr>
          <p:cNvPr id="3" name="Content Placeholder 2"/>
          <p:cNvSpPr>
            <a:spLocks noGrp="1"/>
          </p:cNvSpPr>
          <p:nvPr>
            <p:ph idx="1"/>
          </p:nvPr>
        </p:nvSpPr>
        <p:spPr>
          <a:xfrm>
            <a:off x="838200" y="2289088"/>
            <a:ext cx="10515600" cy="4351338"/>
          </a:xfrm>
        </p:spPr>
        <p:txBody>
          <a:bodyPr>
            <a:normAutofit/>
          </a:bodyPr>
          <a:lstStyle/>
          <a:p>
            <a:r>
              <a:rPr lang="en-US" sz="3600" dirty="0"/>
              <a:t>I -Elevate Road Maintenance to Budget Activity Status </a:t>
            </a:r>
          </a:p>
          <a:p>
            <a:r>
              <a:rPr lang="en-US" sz="3600" dirty="0"/>
              <a:t>II -Road maintenance emergency fund pool</a:t>
            </a:r>
          </a:p>
          <a:p>
            <a:r>
              <a:rPr lang="en-US" sz="3600" dirty="0"/>
              <a:t>III -Reporting cost for each Maintenance Activity</a:t>
            </a:r>
          </a:p>
          <a:p>
            <a:r>
              <a:rPr lang="en-US" sz="3600" dirty="0"/>
              <a:t>IV -Deferred Maintenance Report</a:t>
            </a:r>
            <a:endParaRPr lang="en-US" sz="3600" dirty="0"/>
          </a:p>
        </p:txBody>
      </p:sp>
    </p:spTree>
    <p:extLst>
      <p:ext uri="{BB962C8B-B14F-4D97-AF65-F5344CB8AC3E}">
        <p14:creationId xmlns:p14="http://schemas.microsoft.com/office/powerpoint/2010/main" val="280790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I - Elevate Road Maintenance to Budget Activity Status</a:t>
            </a:r>
          </a:p>
        </p:txBody>
      </p:sp>
      <p:sp>
        <p:nvSpPr>
          <p:cNvPr id="3" name="Content Placeholder 2"/>
          <p:cNvSpPr>
            <a:spLocks noGrp="1"/>
          </p:cNvSpPr>
          <p:nvPr>
            <p:ph idx="1"/>
          </p:nvPr>
        </p:nvSpPr>
        <p:spPr>
          <a:xfrm>
            <a:off x="1051560" y="1600200"/>
            <a:ext cx="9989820" cy="5029200"/>
          </a:xfrm>
        </p:spPr>
        <p:txBody>
          <a:bodyPr>
            <a:normAutofit fontScale="92500" lnSpcReduction="10000"/>
          </a:bodyPr>
          <a:lstStyle/>
          <a:p>
            <a:r>
              <a:rPr lang="en-US" dirty="0"/>
              <a:t>Programs or sub-activities within the Indian Affairs budget structure are grouped together by their similarities, mission and relationship to each other</a:t>
            </a:r>
          </a:p>
          <a:p>
            <a:r>
              <a:rPr lang="en-US" dirty="0"/>
              <a:t>These groups are referred to as a Budget Activity</a:t>
            </a:r>
          </a:p>
          <a:p>
            <a:r>
              <a:rPr lang="en-US" dirty="0"/>
              <a:t>There are eight (8) budget activities under Operation of Indian Programs:</a:t>
            </a:r>
          </a:p>
          <a:p>
            <a:r>
              <a:rPr lang="en-US" dirty="0"/>
              <a:t>Road Maintenance is currently a sub-activity under the Tribal Government activity</a:t>
            </a:r>
          </a:p>
          <a:p>
            <a:r>
              <a:rPr lang="en-US" dirty="0"/>
              <a:t>There is no budget activity to represent roads and transportation </a:t>
            </a:r>
          </a:p>
          <a:p>
            <a:endParaRPr lang="en-US" dirty="0"/>
          </a:p>
          <a:p>
            <a:pPr marL="82296" indent="0">
              <a:buNone/>
            </a:pPr>
            <a:r>
              <a:rPr lang="en-US" b="1" dirty="0">
                <a:solidFill>
                  <a:srgbClr val="FF0000"/>
                </a:solidFill>
              </a:rPr>
              <a:t>RECOMMENDATION:  Create a separate budget activity for road maintenance within Operation of Indian Programs to give it greater significance.</a:t>
            </a:r>
          </a:p>
          <a:p>
            <a:pPr marL="82296" indent="0">
              <a:buNone/>
            </a:pPr>
            <a:endParaRPr lang="en-US" dirty="0"/>
          </a:p>
        </p:txBody>
      </p:sp>
    </p:spTree>
    <p:extLst>
      <p:ext uri="{BB962C8B-B14F-4D97-AF65-F5344CB8AC3E}">
        <p14:creationId xmlns:p14="http://schemas.microsoft.com/office/powerpoint/2010/main" val="3879031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 I:  Update</a:t>
            </a:r>
          </a:p>
        </p:txBody>
      </p:sp>
      <p:sp>
        <p:nvSpPr>
          <p:cNvPr id="3" name="Content Placeholder 2"/>
          <p:cNvSpPr>
            <a:spLocks noGrp="1"/>
          </p:cNvSpPr>
          <p:nvPr>
            <p:ph idx="1"/>
          </p:nvPr>
        </p:nvSpPr>
        <p:spPr>
          <a:xfrm>
            <a:off x="838200" y="1825624"/>
            <a:ext cx="10515600" cy="4675383"/>
          </a:xfrm>
        </p:spPr>
        <p:txBody>
          <a:bodyPr>
            <a:normAutofit lnSpcReduction="10000"/>
          </a:bodyPr>
          <a:lstStyle/>
          <a:p>
            <a:r>
              <a:rPr lang="en-US" dirty="0"/>
              <a:t>The subcommittee met with the BIA Budget office on the process of accomplishing this task</a:t>
            </a:r>
          </a:p>
          <a:p>
            <a:pPr lvl="1"/>
            <a:r>
              <a:rPr lang="en-US" dirty="0"/>
              <a:t> It is not probable for this to occur because the change of budget categories is not the only way to increase exposure and acknowledgement of a program</a:t>
            </a:r>
          </a:p>
          <a:p>
            <a:pPr lvl="1"/>
            <a:r>
              <a:rPr lang="en-US" dirty="0"/>
              <a:t>As a budget category, there would have to be subcategories or activities under this level; this would break out activities or functions such as emergency maintenance, snow/ice removal, and bridge maintenance among others.  This would have the effect of limiting use of funding to the established budget amounts of each subcategory (limiting to tribes)</a:t>
            </a:r>
          </a:p>
          <a:p>
            <a:pPr lvl="1"/>
            <a:r>
              <a:rPr lang="en-US" dirty="0"/>
              <a:t>An alternative that may be explored is to consider an infrastructure budget category to include Road Maintenance to increase visibility</a:t>
            </a:r>
          </a:p>
          <a:p>
            <a:pPr lvl="1"/>
            <a:r>
              <a:rPr lang="en-US" dirty="0"/>
              <a:t>There are other avenues to increase visibility, we are seeing this right now with the renewed priorities of TIBC, the Hill and the Department of the Interior</a:t>
            </a:r>
          </a:p>
        </p:txBody>
      </p:sp>
    </p:spTree>
    <p:extLst>
      <p:ext uri="{BB962C8B-B14F-4D97-AF65-F5344CB8AC3E}">
        <p14:creationId xmlns:p14="http://schemas.microsoft.com/office/powerpoint/2010/main" val="4154317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II - Emergency Maintenance Funds Pool</a:t>
            </a:r>
          </a:p>
        </p:txBody>
      </p:sp>
      <p:sp>
        <p:nvSpPr>
          <p:cNvPr id="3" name="Content Placeholder 2"/>
          <p:cNvSpPr>
            <a:spLocks noGrp="1"/>
          </p:cNvSpPr>
          <p:nvPr>
            <p:ph idx="1"/>
          </p:nvPr>
        </p:nvSpPr>
        <p:spPr>
          <a:xfrm>
            <a:off x="1131570" y="1600200"/>
            <a:ext cx="9669780" cy="4800600"/>
          </a:xfrm>
        </p:spPr>
        <p:txBody>
          <a:bodyPr>
            <a:normAutofit/>
          </a:bodyPr>
          <a:lstStyle/>
          <a:p>
            <a:r>
              <a:rPr lang="en-US" sz="2600" dirty="0"/>
              <a:t>TPA Road Maintenance funds include all road maintenance activities including snow removal.  As much as upwards of 90% of these funds can be expended during the winter, leaving little for other road maintenance for remainder of the year.</a:t>
            </a:r>
          </a:p>
          <a:p>
            <a:r>
              <a:rPr lang="en-US" sz="2600" dirty="0"/>
              <a:t>Tribes regularly use their 25% of the Tribal Transportation Program to supplement the BIA road maintenance program for the remainder of the year. </a:t>
            </a:r>
          </a:p>
          <a:p>
            <a:r>
              <a:rPr lang="en-US" sz="2600" dirty="0"/>
              <a:t>Some emergency/disaster events do not always meet the disaster cost threshold or matching funds to qualify for federal emergency programs at FEMA and FHWA ERFO.</a:t>
            </a:r>
          </a:p>
          <a:p>
            <a:pPr marL="82296" indent="0">
              <a:buNone/>
            </a:pPr>
            <a:endParaRPr lang="en-US" sz="1400" dirty="0"/>
          </a:p>
          <a:p>
            <a:pPr marL="82296" indent="0">
              <a:buNone/>
            </a:pPr>
            <a:r>
              <a:rPr lang="en-US" sz="1400" b="1" dirty="0">
                <a:solidFill>
                  <a:srgbClr val="FF0000"/>
                </a:solidFill>
              </a:rPr>
              <a:t>RECOMMENDATION:  Create a set aside pool for these types of emergencies in order to preserve TTP for its intended purpose. </a:t>
            </a:r>
          </a:p>
          <a:p>
            <a:pPr marL="82296" indent="0">
              <a:buNone/>
            </a:pPr>
            <a:endParaRPr lang="en-US" sz="1400" dirty="0"/>
          </a:p>
          <a:p>
            <a:endParaRPr lang="en-US" dirty="0"/>
          </a:p>
        </p:txBody>
      </p:sp>
    </p:spTree>
    <p:extLst>
      <p:ext uri="{BB962C8B-B14F-4D97-AF65-F5344CB8AC3E}">
        <p14:creationId xmlns:p14="http://schemas.microsoft.com/office/powerpoint/2010/main" val="3367621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 II: Update</a:t>
            </a:r>
          </a:p>
        </p:txBody>
      </p:sp>
      <p:sp>
        <p:nvSpPr>
          <p:cNvPr id="3" name="Content Placeholder 2"/>
          <p:cNvSpPr>
            <a:spLocks noGrp="1"/>
          </p:cNvSpPr>
          <p:nvPr>
            <p:ph idx="1"/>
          </p:nvPr>
        </p:nvSpPr>
        <p:spPr/>
        <p:txBody>
          <a:bodyPr>
            <a:normAutofit fontScale="92500" lnSpcReduction="20000"/>
          </a:bodyPr>
          <a:lstStyle/>
          <a:p>
            <a:r>
              <a:rPr lang="en-US" dirty="0"/>
              <a:t>Available RM funds are established through Appropriations and based on Tribal Priority Allocations decisions at DOI/BIA.  </a:t>
            </a:r>
          </a:p>
          <a:p>
            <a:pPr lvl="1"/>
            <a:r>
              <a:rPr lang="en-US" dirty="0"/>
              <a:t>If an amount is established exclusively for emergency maintenance it would need to come off the top of RM budget</a:t>
            </a:r>
          </a:p>
          <a:p>
            <a:r>
              <a:rPr lang="en-US" dirty="0"/>
              <a:t>Tribes generally do not establish their own emergency/disaster fund from this account.</a:t>
            </a:r>
          </a:p>
          <a:p>
            <a:r>
              <a:rPr lang="en-US" dirty="0"/>
              <a:t>BIA has an amount outside the formula shares that it makes available annually for emergency/disaster maintenance, but is generally exhausted each year.</a:t>
            </a:r>
          </a:p>
          <a:p>
            <a:r>
              <a:rPr lang="en-US" dirty="0"/>
              <a:t>It is recommended that this level of funding continue to be used for this purpose (the amount is approximately $220 K)</a:t>
            </a:r>
          </a:p>
          <a:p>
            <a:r>
              <a:rPr lang="en-US" dirty="0"/>
              <a:t>A criteria needs to be established for application/request</a:t>
            </a:r>
          </a:p>
          <a:p>
            <a:endParaRPr lang="en-US" dirty="0"/>
          </a:p>
          <a:p>
            <a:endParaRPr lang="en-US" dirty="0"/>
          </a:p>
          <a:p>
            <a:endParaRPr lang="en-US" dirty="0"/>
          </a:p>
        </p:txBody>
      </p:sp>
    </p:spTree>
    <p:extLst>
      <p:ext uri="{BB962C8B-B14F-4D97-AF65-F5344CB8AC3E}">
        <p14:creationId xmlns:p14="http://schemas.microsoft.com/office/powerpoint/2010/main" val="2591885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III-Report Costs for Each Maintenance Activity</a:t>
            </a:r>
          </a:p>
        </p:txBody>
      </p:sp>
      <p:sp>
        <p:nvSpPr>
          <p:cNvPr id="3" name="Content Placeholder 2"/>
          <p:cNvSpPr>
            <a:spLocks noGrp="1"/>
          </p:cNvSpPr>
          <p:nvPr>
            <p:ph idx="1"/>
          </p:nvPr>
        </p:nvSpPr>
        <p:spPr>
          <a:xfrm>
            <a:off x="1188720" y="1752600"/>
            <a:ext cx="9098280" cy="4648200"/>
          </a:xfrm>
        </p:spPr>
        <p:txBody>
          <a:bodyPr>
            <a:normAutofit/>
          </a:bodyPr>
          <a:lstStyle/>
          <a:p>
            <a:r>
              <a:rPr lang="en-US" dirty="0"/>
              <a:t>A process of data reporting from the local tribal/agency level programs on actions and functions would give added credibility to budget requests</a:t>
            </a:r>
          </a:p>
          <a:p>
            <a:r>
              <a:rPr lang="en-US" dirty="0"/>
              <a:t>The data reporting should include costs for </a:t>
            </a:r>
            <a:r>
              <a:rPr lang="en-US" u="sng" dirty="0"/>
              <a:t>each</a:t>
            </a:r>
            <a:r>
              <a:rPr lang="en-US" dirty="0"/>
              <a:t> maintenance activity</a:t>
            </a:r>
          </a:p>
          <a:p>
            <a:pPr marL="82296" indent="0">
              <a:buNone/>
            </a:pPr>
            <a:r>
              <a:rPr lang="en-US" sz="2600" b="1" dirty="0">
                <a:solidFill>
                  <a:srgbClr val="FF0000"/>
                </a:solidFill>
              </a:rPr>
              <a:t>RECOMMENDATION:  Develop a standard data gathering system and require all tribes and agencies who receive road maintenance funding </a:t>
            </a:r>
            <a:r>
              <a:rPr lang="en-US" sz="2600" b="1" u="sng" dirty="0">
                <a:solidFill>
                  <a:srgbClr val="FF0000"/>
                </a:solidFill>
              </a:rPr>
              <a:t>must report</a:t>
            </a:r>
            <a:r>
              <a:rPr lang="en-US" sz="2600" b="1" dirty="0">
                <a:solidFill>
                  <a:srgbClr val="FF0000"/>
                </a:solidFill>
              </a:rPr>
              <a:t> on a routine basis.</a:t>
            </a:r>
            <a:endParaRPr lang="en-US" sz="2600" dirty="0"/>
          </a:p>
        </p:txBody>
      </p:sp>
    </p:spTree>
    <p:extLst>
      <p:ext uri="{BB962C8B-B14F-4D97-AF65-F5344CB8AC3E}">
        <p14:creationId xmlns:p14="http://schemas.microsoft.com/office/powerpoint/2010/main" val="1645994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  Report Maintenance Cost by Activity (at BIA and Tribal level)</a:t>
            </a:r>
            <a:endParaRPr lang="en-US" sz="3600" dirty="0"/>
          </a:p>
        </p:txBody>
      </p:sp>
      <p:sp>
        <p:nvSpPr>
          <p:cNvPr id="3" name="Content Placeholder 2"/>
          <p:cNvSpPr>
            <a:spLocks noGrp="1"/>
          </p:cNvSpPr>
          <p:nvPr>
            <p:ph idx="1"/>
          </p:nvPr>
        </p:nvSpPr>
        <p:spPr/>
        <p:txBody>
          <a:bodyPr>
            <a:normAutofit/>
          </a:bodyPr>
          <a:lstStyle/>
          <a:p>
            <a:r>
              <a:rPr lang="en-US" dirty="0"/>
              <a:t>Data reporting must be completely voluntary</a:t>
            </a:r>
          </a:p>
          <a:p>
            <a:r>
              <a:rPr lang="en-US" dirty="0"/>
              <a:t>Data tools could be made available to tribes to track this information from the BIA or could be possible using recommended data tools from tribes and current industry systems.</a:t>
            </a:r>
          </a:p>
          <a:p>
            <a:r>
              <a:rPr lang="en-US" dirty="0"/>
              <a:t>A consistent set of data would be gathered and reported to DOI/BIA for use by TIBC, OMB and USDOT.  All tribes could participate, with emphasis on the 60 tribes that have 85+% of BIA roads/bridges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910892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UPDATE:  Report Maintenance Cost by Activity (at BIA and Tribal level) (cont.)</a:t>
            </a:r>
          </a:p>
        </p:txBody>
      </p:sp>
      <p:sp>
        <p:nvSpPr>
          <p:cNvPr id="3" name="Content Placeholder 2"/>
          <p:cNvSpPr>
            <a:spLocks noGrp="1"/>
          </p:cNvSpPr>
          <p:nvPr>
            <p:ph idx="1"/>
          </p:nvPr>
        </p:nvSpPr>
        <p:spPr/>
        <p:txBody>
          <a:bodyPr>
            <a:normAutofit fontScale="92500" lnSpcReduction="10000"/>
          </a:bodyPr>
          <a:lstStyle/>
          <a:p>
            <a:r>
              <a:rPr lang="en-US" dirty="0"/>
              <a:t>Data reporting should include, but not limited to, a specific set of data that could include:</a:t>
            </a:r>
          </a:p>
          <a:p>
            <a:pPr lvl="1"/>
            <a:r>
              <a:rPr lang="en-US" dirty="0"/>
              <a:t>Miles of BIA roads (and Tribal) maintained</a:t>
            </a:r>
          </a:p>
          <a:p>
            <a:pPr lvl="1"/>
            <a:r>
              <a:rPr lang="en-US" dirty="0"/>
              <a:t>By surface type, maintenance activity (blading of earth and gravel roads, paved road repairs, bridge maintenance and repairs), and hours of work on maintenance activities (mowing, snow/ice removal, bridge and administration)</a:t>
            </a:r>
          </a:p>
          <a:p>
            <a:pPr lvl="1"/>
            <a:r>
              <a:rPr lang="en-US" dirty="0"/>
              <a:t>Fuel Consumption/Reporting, Costs</a:t>
            </a:r>
          </a:p>
          <a:p>
            <a:pPr lvl="1"/>
            <a:r>
              <a:rPr lang="en-US" dirty="0"/>
              <a:t>Equipment Maintenance/ Repairs/Needs</a:t>
            </a:r>
          </a:p>
          <a:p>
            <a:pPr lvl="1"/>
            <a:r>
              <a:rPr lang="en-US" dirty="0"/>
              <a:t>Emergency Maintenance Costs</a:t>
            </a:r>
          </a:p>
          <a:p>
            <a:pPr lvl="1"/>
            <a:r>
              <a:rPr lang="en-US" dirty="0"/>
              <a:t>Total Costs of each activity</a:t>
            </a:r>
          </a:p>
          <a:p>
            <a:r>
              <a:rPr lang="en-US" dirty="0"/>
              <a:t>This data would especially pinpoint individual emergency and snow removal activity costs.</a:t>
            </a:r>
          </a:p>
          <a:p>
            <a:endParaRPr lang="en-US" dirty="0"/>
          </a:p>
          <a:p>
            <a:endParaRPr lang="en-US" dirty="0"/>
          </a:p>
          <a:p>
            <a:endParaRPr lang="en-US" dirty="0"/>
          </a:p>
        </p:txBody>
      </p:sp>
    </p:spTree>
    <p:extLst>
      <p:ext uri="{BB962C8B-B14F-4D97-AF65-F5344CB8AC3E}">
        <p14:creationId xmlns:p14="http://schemas.microsoft.com/office/powerpoint/2010/main" val="18599337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7413</TotalTime>
  <Words>1797</Words>
  <Application>Microsoft Office PowerPoint</Application>
  <PresentationFormat>Widescreen</PresentationFormat>
  <Paragraphs>87</Paragraphs>
  <Slides>11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Road Maintenance Subcommittee</vt:lpstr>
      <vt:lpstr>Follow up to Rapid City TIBC Meeting:  4 Approved Recommendations</vt:lpstr>
      <vt:lpstr>I - Elevate Road Maintenance to Budget Activity Status</vt:lpstr>
      <vt:lpstr>Recommendation I:  Update</vt:lpstr>
      <vt:lpstr>II - Emergency Maintenance Funds Pool</vt:lpstr>
      <vt:lpstr>Recommendation II: Update</vt:lpstr>
      <vt:lpstr>III-Report Costs for Each Maintenance Activity</vt:lpstr>
      <vt:lpstr>UPDATE:  Report Maintenance Cost by Activity (at BIA and Tribal level)</vt:lpstr>
      <vt:lpstr>UPDATE:  Report Maintenance Cost by Activity (at BIA and Tribal level) (cont.)</vt:lpstr>
      <vt:lpstr>IV-Deferred Maintenance Report</vt:lpstr>
      <vt:lpstr>UPDATE:  Deferred Maintenance Report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LeRoy Gishi</dc:creator>
  <cp:lastModifiedBy>LeRoy Gishi</cp:lastModifiedBy>
  <cp:revision>40</cp:revision>
  <dcterms:created xsi:type="dcterms:W3CDTF">2016-11-04T09:22:12Z</dcterms:created>
  <dcterms:modified xsi:type="dcterms:W3CDTF">2016-11-09T12:55:17Z</dcterms:modified>
</cp:coreProperties>
</file>