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2"/>
  </p:sldMasterIdLst>
  <p:notesMasterIdLst>
    <p:notesMasterId r:id="rId10"/>
  </p:notesMasterIdLst>
  <p:sldIdLst>
    <p:sldId id="341" r:id="rId3"/>
    <p:sldId id="342" r:id="rId4"/>
    <p:sldId id="347" r:id="rId5"/>
    <p:sldId id="348" r:id="rId6"/>
    <p:sldId id="349" r:id="rId7"/>
    <p:sldId id="344" r:id="rId8"/>
    <p:sldId id="339" r:id="rId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00FF"/>
    <a:srgbClr val="691715"/>
    <a:srgbClr val="7BE21E"/>
    <a:srgbClr val="0000CC"/>
    <a:srgbClr val="54AD03"/>
    <a:srgbClr val="FFCC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68" autoAdjust="0"/>
    <p:restoredTop sz="99891" autoAdjust="0"/>
  </p:normalViewPr>
  <p:slideViewPr>
    <p:cSldViewPr>
      <p:cViewPr varScale="1">
        <p:scale>
          <a:sx n="76" d="100"/>
          <a:sy n="76" d="100"/>
        </p:scale>
        <p:origin x="-16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A573B292-D3FA-4636-B39B-0BA2A5E8A2EE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CEBEC707-83AB-4A10-8A67-5F1839319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876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18FFD-DF4E-409B-9C63-13DFDFA9C33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660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D2830-F273-4060-86D4-4212F88387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196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6030-5CC8-4862-BD32-64EE76B21C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48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E86A5-5193-4F6E-B814-5140BB00CB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26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D484-F614-4F83-9E0A-076B4E5CA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373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13AC2-A539-44A5-A75A-C18879A016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7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BDDE-ADDB-4969-B498-C64558BF09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662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A621-527F-4419-8114-66700E9D8B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161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A4931-8AD3-4F39-AFC6-75B2981291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0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F9D10-0EE8-4FE1-A679-2758A24CF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49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2B9CC-8F96-454A-86EE-0F0157364D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069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DDB1C-7DF6-4C06-BC2C-8CA3CB84B2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09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indow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65000"/>
              </a:schemeClr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1CA9D-7821-47AD-A6E4-8DB98AEA0B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89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>
        <p14:window dir="vert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981200"/>
          </a:xfrm>
          <a:prstGeom prst="rect">
            <a:avLst/>
          </a:prstGeom>
          <a:gradFill flip="none" rotWithShape="1">
            <a:gsLst>
              <a:gs pos="85000">
                <a:schemeClr val="tx2">
                  <a:lumMod val="50000"/>
                </a:schemeClr>
              </a:gs>
              <a:gs pos="0">
                <a:schemeClr val="bg1">
                  <a:shade val="30000"/>
                  <a:satMod val="20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>
            <a:spLocks noChangeAspect="1"/>
          </p:cNvSpPr>
          <p:nvPr/>
        </p:nvSpPr>
        <p:spPr>
          <a:xfrm>
            <a:off x="6400800" y="-15240"/>
            <a:ext cx="2651760" cy="1944624"/>
          </a:xfrm>
          <a:prstGeom prst="rect">
            <a:avLst/>
          </a:prstGeom>
          <a:blipFill dpi="0" rotWithShape="1">
            <a:blip r:embed="rId3">
              <a:alphaModFix amt="16000"/>
            </a:blip>
            <a:srcRect/>
            <a:stretch>
              <a:fillRect l="-15000" t="-44000" r="-16000" b="-77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2879"/>
            <a:ext cx="1671424" cy="164898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73072" y="762000"/>
            <a:ext cx="6513728" cy="1069868"/>
          </a:xfrm>
        </p:spPr>
        <p:txBody>
          <a:bodyPr>
            <a:noAutofit/>
          </a:bodyPr>
          <a:lstStyle/>
          <a:p>
            <a:pPr algn="l"/>
            <a:r>
              <a:rPr lang="en-US" sz="3600" b="1" cap="small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U.S. Department of the Interior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Bureau of Indian Affairs</a:t>
            </a:r>
            <a:b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Office of Justice Services</a:t>
            </a:r>
            <a:b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en-US" sz="3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86706" y="4267200"/>
            <a:ext cx="6781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Jason 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Thompson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Assistant Deputy Bureau Director, Justice Services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E063-C38C-4A96-885D-200709131EA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64312" y="2590800"/>
            <a:ext cx="6860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Tribal/Interior Budget Council</a:t>
            </a:r>
          </a:p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November 9,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Meeting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8462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52498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itle 1"/>
          <p:cNvSpPr txBox="1">
            <a:spLocks/>
          </p:cNvSpPr>
          <p:nvPr/>
        </p:nvSpPr>
        <p:spPr>
          <a:xfrm>
            <a:off x="612775" y="228600"/>
            <a:ext cx="7997825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2017 Enacted Funding</a:t>
            </a:r>
            <a:endParaRPr lang="en-US" sz="32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3000" y="1647855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CI&amp;P Budget Increase:  Pro-Rata Distribution to Base Funding</a:t>
            </a:r>
            <a:endParaRPr lang="en-US" sz="2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1982"/>
            <a:ext cx="9144000" cy="3817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5257799" y="4446352"/>
            <a:ext cx="3810001" cy="2143126"/>
            <a:chOff x="0" y="0"/>
            <a:chExt cx="3810001" cy="2143126"/>
          </a:xfrm>
        </p:grpSpPr>
        <p:sp>
          <p:nvSpPr>
            <p:cNvPr id="9" name="Rounded Rectangle 8"/>
            <p:cNvSpPr/>
            <p:nvPr/>
          </p:nvSpPr>
          <p:spPr>
            <a:xfrm>
              <a:off x="0" y="0"/>
              <a:ext cx="3810001" cy="2143126"/>
            </a:xfrm>
            <a:prstGeom prst="roundRect">
              <a:avLst>
                <a:gd name="adj" fmla="val 7717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chemeClr val="accent1">
                    <a:shade val="93000"/>
                    <a:satMod val="130000"/>
                  </a:schemeClr>
                </a:gs>
              </a:gsLst>
              <a:lin ang="5400000" scaled="1"/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lIns="0" tIns="0" rIns="0"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>
                  <a:solidFill>
                    <a:srgbClr val="FFFF00"/>
                  </a:solidFill>
                </a:rPr>
                <a:t>Appropriations Language:</a:t>
              </a: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1926" y="352425"/>
              <a:ext cx="3518331" cy="1647825"/>
            </a:xfrm>
            <a:prstGeom prst="rect">
              <a:avLst/>
            </a:prstGeom>
            <a:ln w="22225">
              <a:solidFill>
                <a:srgbClr val="FFFF00"/>
              </a:solidFill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2134849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52498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itle 1"/>
          <p:cNvSpPr txBox="1">
            <a:spLocks/>
          </p:cNvSpPr>
          <p:nvPr/>
        </p:nvSpPr>
        <p:spPr>
          <a:xfrm>
            <a:off x="612775" y="228600"/>
            <a:ext cx="7997825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2017 Enacted Funding</a:t>
            </a:r>
            <a:endParaRPr lang="en-US" sz="32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1647855"/>
            <a:ext cx="807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Detention/Corrections Budget Increase:  Requested in President’s Budget</a:t>
            </a:r>
            <a:endParaRPr lang="en-US" sz="2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3" y="2286000"/>
            <a:ext cx="9124994" cy="382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5400535" y="4343400"/>
            <a:ext cx="3581400" cy="2143126"/>
            <a:chOff x="0" y="0"/>
            <a:chExt cx="4019551" cy="2143126"/>
          </a:xfrm>
        </p:grpSpPr>
        <p:sp>
          <p:nvSpPr>
            <p:cNvPr id="13" name="Rounded Rectangle 12"/>
            <p:cNvSpPr/>
            <p:nvPr/>
          </p:nvSpPr>
          <p:spPr>
            <a:xfrm>
              <a:off x="0" y="0"/>
              <a:ext cx="4019551" cy="2143126"/>
            </a:xfrm>
            <a:prstGeom prst="roundRect">
              <a:avLst>
                <a:gd name="adj" fmla="val 7717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chemeClr val="accent1">
                    <a:shade val="93000"/>
                    <a:satMod val="130000"/>
                  </a:schemeClr>
                </a:gs>
              </a:gsLst>
              <a:lin ang="5400000" scaled="1"/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lIns="0" tIns="0" rIns="0"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>
                  <a:solidFill>
                    <a:srgbClr val="FFFF00"/>
                  </a:solidFill>
                </a:rPr>
                <a:t>2017 Greenbook Language:</a:t>
              </a:r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4300" y="390525"/>
              <a:ext cx="3769257" cy="1552575"/>
            </a:xfrm>
            <a:prstGeom prst="rect">
              <a:avLst/>
            </a:prstGeom>
            <a:ln w="15875">
              <a:solidFill>
                <a:srgbClr val="FFFF00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8257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52498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itle 1"/>
          <p:cNvSpPr txBox="1">
            <a:spLocks/>
          </p:cNvSpPr>
          <p:nvPr/>
        </p:nvSpPr>
        <p:spPr>
          <a:xfrm>
            <a:off x="612775" y="228600"/>
            <a:ext cx="7997825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2017 Enacted Funding</a:t>
            </a:r>
            <a:endParaRPr lang="en-US" sz="32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1647855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Tribal Justice Support Budget Maintained:  Decreased in President’s Budget</a:t>
            </a:r>
            <a:endParaRPr lang="en-US" sz="2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2200"/>
            <a:ext cx="9144000" cy="3769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5336113" y="4732687"/>
            <a:ext cx="3670455" cy="2037027"/>
            <a:chOff x="0" y="0"/>
            <a:chExt cx="3895726" cy="2143126"/>
          </a:xfrm>
        </p:grpSpPr>
        <p:sp>
          <p:nvSpPr>
            <p:cNvPr id="15" name="Rounded Rectangle 14"/>
            <p:cNvSpPr/>
            <p:nvPr/>
          </p:nvSpPr>
          <p:spPr>
            <a:xfrm>
              <a:off x="0" y="0"/>
              <a:ext cx="3895726" cy="2143126"/>
            </a:xfrm>
            <a:prstGeom prst="roundRect">
              <a:avLst>
                <a:gd name="adj" fmla="val 7717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chemeClr val="accent1">
                    <a:shade val="93000"/>
                    <a:satMod val="130000"/>
                  </a:schemeClr>
                </a:gs>
              </a:gsLst>
              <a:lin ang="5400000" scaled="1"/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lIns="0" tIns="0" rIns="0"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>
                  <a:solidFill>
                    <a:srgbClr val="FFFF00"/>
                  </a:solidFill>
                </a:rPr>
                <a:t>Appropriations Language: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3826" y="323850"/>
              <a:ext cx="3667125" cy="1713177"/>
            </a:xfrm>
            <a:prstGeom prst="rect">
              <a:avLst/>
            </a:prstGeom>
            <a:ln w="15875">
              <a:solidFill>
                <a:srgbClr val="FFFF00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544003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52498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itle 1"/>
          <p:cNvSpPr txBox="1">
            <a:spLocks/>
          </p:cNvSpPr>
          <p:nvPr/>
        </p:nvSpPr>
        <p:spPr>
          <a:xfrm>
            <a:off x="612775" y="228600"/>
            <a:ext cx="7997825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2017 Enacted Funding</a:t>
            </a:r>
            <a:endParaRPr lang="en-US" sz="32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1647855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Tribal Courts Budget Increase:  Requested Under Tiwahe Initiative</a:t>
            </a:r>
            <a:endParaRPr lang="en-US" sz="2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8747"/>
            <a:ext cx="9143999" cy="3723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5501586" y="5004830"/>
            <a:ext cx="3486151" cy="1838325"/>
            <a:chOff x="0" y="0"/>
            <a:chExt cx="4019551" cy="2066925"/>
          </a:xfrm>
        </p:grpSpPr>
        <p:sp>
          <p:nvSpPr>
            <p:cNvPr id="11" name="Rounded Rectangle 10"/>
            <p:cNvSpPr/>
            <p:nvPr/>
          </p:nvSpPr>
          <p:spPr>
            <a:xfrm>
              <a:off x="0" y="0"/>
              <a:ext cx="4019551" cy="2066925"/>
            </a:xfrm>
            <a:prstGeom prst="roundRect">
              <a:avLst>
                <a:gd name="adj" fmla="val 7717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chemeClr val="accent1">
                    <a:shade val="93000"/>
                    <a:satMod val="130000"/>
                  </a:schemeClr>
                </a:gs>
              </a:gsLst>
              <a:lin ang="5400000" scaled="1"/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lIns="0" tIns="0" rIns="0"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>
                  <a:solidFill>
                    <a:srgbClr val="FFFF00"/>
                  </a:solidFill>
                </a:rPr>
                <a:t>2017 Greenbook Language:</a:t>
              </a:r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4774" y="390525"/>
              <a:ext cx="3819525" cy="1466850"/>
            </a:xfrm>
            <a:prstGeom prst="rect">
              <a:avLst/>
            </a:prstGeom>
            <a:ln w="15875">
              <a:solidFill>
                <a:srgbClr val="FFFF00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010998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52498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itle 1"/>
          <p:cNvSpPr txBox="1">
            <a:spLocks/>
          </p:cNvSpPr>
          <p:nvPr/>
        </p:nvSpPr>
        <p:spPr>
          <a:xfrm>
            <a:off x="612775" y="228600"/>
            <a:ext cx="7997825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Division of Drug Enforcement</a:t>
            </a:r>
            <a:endParaRPr lang="en-US" sz="32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533400" y="4191000"/>
            <a:ext cx="8077200" cy="220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OJS drug enforcement unit is comprised of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 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BIA criminal investigator positions and 16 school resource officer positions located strategically throughout the nation to function as an integral component of the overall OJS investigative structure.  </a:t>
            </a: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Drug 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trafficking and drug related crimes, including the ongoing methamphetamine crisis, continue to escalate throughout Indian country.</a:t>
            </a:r>
          </a:p>
        </p:txBody>
      </p:sp>
      <p:pic>
        <p:nvPicPr>
          <p:cNvPr id="5" name="Picture 4" descr="C:\Users\Melissa.Jones\Downloads\image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74" y="1295400"/>
            <a:ext cx="5635625" cy="2819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9940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52498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997825" cy="1447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</a:pPr>
            <a:r>
              <a:rPr lang="en-US" sz="32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Violent Crime in Indian Country</a:t>
            </a:r>
            <a:endParaRPr lang="en-US" sz="32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4" name="AutoShape 2" descr="Inline image 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nline image 1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929" y="2286000"/>
            <a:ext cx="8107973" cy="4473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8286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7E1596A-A690-4827-8B17-F638600A8EF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5491</TotalTime>
  <Words>153</Words>
  <Application>Microsoft Office PowerPoint</Application>
  <PresentationFormat>On-screen Show (4:3)</PresentationFormat>
  <Paragraphs>24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U.S. Department of the Interior Bureau of Indian Affairs Office of Justice Services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Violent Crime in Indian Country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Jigsaw design template</dc:title>
  <dc:creator>Moran, Magdalene</dc:creator>
  <cp:lastModifiedBy>Martin, Kevin</cp:lastModifiedBy>
  <cp:revision>290</cp:revision>
  <cp:lastPrinted>2017-09-12T13:31:24Z</cp:lastPrinted>
  <dcterms:modified xsi:type="dcterms:W3CDTF">2017-11-09T20:09:48Z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TC010690321033</vt:lpwstr>
  </property>
</Properties>
</file>