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2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0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2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2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6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6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1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2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2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9D88C-7712-4CC7-9642-73166CF9C06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2CBF8-DBC1-453F-A98F-89B2CAFA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Funding Methodologies:</a:t>
            </a:r>
            <a:br>
              <a:rPr lang="en-US" dirty="0"/>
            </a:br>
            <a:r>
              <a:rPr lang="en-US" dirty="0"/>
              <a:t>Road Maintenance &amp;</a:t>
            </a:r>
            <a:br>
              <a:rPr lang="en-US" dirty="0"/>
            </a:br>
            <a:r>
              <a:rPr lang="en-US" dirty="0"/>
              <a:t>Road Construction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Tribal Interior Budget Council</a:t>
            </a:r>
          </a:p>
          <a:p>
            <a:r>
              <a:rPr lang="en-US" dirty="0"/>
              <a:t>November 8, 2016</a:t>
            </a:r>
          </a:p>
        </p:txBody>
      </p:sp>
    </p:spTree>
    <p:extLst>
      <p:ext uri="{BB962C8B-B14F-4D97-AF65-F5344CB8AC3E}">
        <p14:creationId xmlns:p14="http://schemas.microsoft.com/office/powerpoint/2010/main" val="302074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Maintenance Funding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Appropriations under Department of the Interior</a:t>
            </a:r>
          </a:p>
          <a:p>
            <a:pPr lvl="1"/>
            <a:r>
              <a:rPr lang="en-US" dirty="0"/>
              <a:t>Budget Category:  Tribal Government</a:t>
            </a:r>
          </a:p>
          <a:p>
            <a:pPr lvl="1"/>
            <a:r>
              <a:rPr lang="en-US" dirty="0"/>
              <a:t>Tribal Priority Allocations</a:t>
            </a:r>
          </a:p>
          <a:p>
            <a:r>
              <a:rPr lang="en-US" dirty="0"/>
              <a:t>Funds made available to Regions via a formula</a:t>
            </a:r>
          </a:p>
          <a:p>
            <a:pPr lvl="1"/>
            <a:r>
              <a:rPr lang="en-US" dirty="0"/>
              <a:t>10 of 12 Regions receive RM funding</a:t>
            </a:r>
          </a:p>
          <a:p>
            <a:pPr lvl="1"/>
            <a:r>
              <a:rPr lang="en-US" dirty="0"/>
              <a:t>Based on historic percentage</a:t>
            </a:r>
          </a:p>
          <a:p>
            <a:pPr lvl="1"/>
            <a:r>
              <a:rPr lang="en-US" dirty="0"/>
              <a:t>Allocations to tribes/agencies are determined at the Region level are based on data specific to those regions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1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504" y="446271"/>
            <a:ext cx="9047749" cy="616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5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allocation of RM funding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087" y="2145857"/>
            <a:ext cx="11474334" cy="40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9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331720" y="822049"/>
          <a:ext cx="7475219" cy="5905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5806548" imgH="4587312" progId="Excel.Sheet.12">
                  <p:embed/>
                </p:oleObj>
              </mc:Choice>
              <mc:Fallback>
                <p:oleObj name="Worksheet" r:id="rId3" imgW="5806548" imgH="4587312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1720" y="822049"/>
                        <a:ext cx="7475219" cy="5905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992" y="362446"/>
            <a:ext cx="640135" cy="613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9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Transportation Program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Authority:  Title 23 USC 202</a:t>
            </a:r>
          </a:p>
          <a:p>
            <a:pPr lvl="1"/>
            <a:r>
              <a:rPr lang="en-US" dirty="0"/>
              <a:t>Legislation:  Fixing America’s Surface Transportation Act (FAST Act, PL 114-94)</a:t>
            </a:r>
          </a:p>
          <a:p>
            <a:r>
              <a:rPr lang="en-US" dirty="0"/>
              <a:t>Funding availability:</a:t>
            </a:r>
          </a:p>
          <a:p>
            <a:pPr lvl="1"/>
            <a:r>
              <a:rPr lang="en-US" dirty="0"/>
              <a:t>FY16:    $465 M                         FY17:    $475 M</a:t>
            </a:r>
          </a:p>
          <a:p>
            <a:pPr lvl="1"/>
            <a:r>
              <a:rPr lang="en-US" dirty="0"/>
              <a:t>FY18:    $485 M                         FY19:    $495 M</a:t>
            </a:r>
          </a:p>
          <a:p>
            <a:pPr lvl="1"/>
            <a:r>
              <a:rPr lang="en-US" dirty="0"/>
              <a:t>FY20:    $505 M</a:t>
            </a:r>
          </a:p>
          <a:p>
            <a:r>
              <a:rPr lang="en-US" dirty="0"/>
              <a:t>Allocation based on statutory formula under 23 USC 202 (b)</a:t>
            </a:r>
          </a:p>
          <a:p>
            <a:r>
              <a:rPr lang="en-US" dirty="0"/>
              <a:t>Allocation:  20% (FY2011 $) + [ 27% (Miles (2004 and 2012) + 39% (AIAN Population (NAHASDA)) + 34% (Historic Percentages </a:t>
            </a:r>
            <a:r>
              <a:rPr lang="en-US" dirty="0" err="1"/>
              <a:t>avg</a:t>
            </a:r>
            <a:r>
              <a:rPr lang="en-US" dirty="0"/>
              <a:t>, FY05-FY11)] + [</a:t>
            </a:r>
            <a:r>
              <a:rPr lang="en-US" dirty="0"/>
              <a:t>$82,500,000; plus 12.5 percent of the total TTP in excess of $275,000,000; allocated to make whole tribes in which tribal shares in first two terms compared against FY2011 allocation]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4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Transportation Program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Eligible activities identified in 23 USC 202(a)</a:t>
            </a:r>
          </a:p>
          <a:p>
            <a:r>
              <a:rPr lang="en-US" dirty="0"/>
              <a:t>4 Set asides not subject to main formula</a:t>
            </a:r>
          </a:p>
          <a:p>
            <a:pPr lvl="1"/>
            <a:r>
              <a:rPr lang="en-US" dirty="0"/>
              <a:t>Tribal Planning (2%)</a:t>
            </a:r>
          </a:p>
          <a:p>
            <a:pPr lvl="1"/>
            <a:r>
              <a:rPr lang="en-US" dirty="0"/>
              <a:t>Safety (2%)</a:t>
            </a:r>
          </a:p>
          <a:p>
            <a:pPr lvl="1"/>
            <a:r>
              <a:rPr lang="en-US" dirty="0"/>
              <a:t>Deficient Bridges (3%)</a:t>
            </a:r>
          </a:p>
          <a:p>
            <a:pPr lvl="1"/>
            <a:r>
              <a:rPr lang="en-US" dirty="0"/>
              <a:t>Program Management and Oversight (</a:t>
            </a:r>
            <a:r>
              <a:rPr lang="en-US"/>
              <a:t>Feds only) (5%)  (BIA and FHWA)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5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15" y="-274320"/>
            <a:ext cx="9618238" cy="73037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" y="560070"/>
            <a:ext cx="285750" cy="590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TRIBAL</a:t>
            </a:r>
          </a:p>
          <a:p>
            <a:r>
              <a:rPr lang="en-US" dirty="0"/>
              <a:t>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69112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499" y="228601"/>
            <a:ext cx="9531402" cy="6446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" y="282832"/>
            <a:ext cx="510742" cy="638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92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262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Worksheet</vt:lpstr>
      <vt:lpstr>Funding Methodologies: Road Maintenance &amp; Road Construction</vt:lpstr>
      <vt:lpstr>Road Maintenance Funding Methodology</vt:lpstr>
      <vt:lpstr>PowerPoint Presentation</vt:lpstr>
      <vt:lpstr>Steps of allocation of RM funding</vt:lpstr>
      <vt:lpstr>PowerPoint Presentation</vt:lpstr>
      <vt:lpstr>Tribal Transportation Program </vt:lpstr>
      <vt:lpstr>Tribal Transportation Program (cont.)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Methodologies: Road Maintenance &amp; Road Construction</dc:title>
  <dc:creator>LeRoy Gishi</dc:creator>
  <cp:lastModifiedBy>LeRoy Gishi</cp:lastModifiedBy>
  <cp:revision>6</cp:revision>
  <dcterms:created xsi:type="dcterms:W3CDTF">2016-11-09T13:05:14Z</dcterms:created>
  <dcterms:modified xsi:type="dcterms:W3CDTF">2016-11-09T13:44:08Z</dcterms:modified>
</cp:coreProperties>
</file>