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68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FF"/>
    <a:srgbClr val="FF3300"/>
    <a:srgbClr val="A82000"/>
    <a:srgbClr val="A22700"/>
    <a:srgbClr val="8A001A"/>
    <a:srgbClr val="A500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553" autoAdjust="0"/>
  </p:normalViewPr>
  <p:slideViewPr>
    <p:cSldViewPr>
      <p:cViewPr varScale="1">
        <p:scale>
          <a:sx n="89" d="100"/>
          <a:sy n="89" d="100"/>
        </p:scale>
        <p:origin x="-16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7B09C-541F-4784-B83A-E12B8BA93A51}" type="datetimeFigureOut">
              <a:rPr lang="en-US" smtClean="0"/>
              <a:t>8/6/15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18FFD-DF4E-409B-9C63-13DFDFA9C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76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8FFD-DF4E-409B-9C63-13DFDFA9C3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609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8FFD-DF4E-409B-9C63-13DFDFA9C3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68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8FFD-DF4E-409B-9C63-13DFDFA9C3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03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8FFD-DF4E-409B-9C63-13DFDFA9C3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73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8FFD-DF4E-409B-9C63-13DFDFA9C3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66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8FFD-DF4E-409B-9C63-13DFDFA9C3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8FFD-DF4E-409B-9C63-13DFDFA9C3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36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8FFD-DF4E-409B-9C63-13DFDFA9C3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17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8FFD-DF4E-409B-9C63-13DFDFA9C3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90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8FFD-DF4E-409B-9C63-13DFDFA9C3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60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8FFD-DF4E-409B-9C63-13DFDFA9C3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52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18FFD-DF4E-409B-9C63-13DFDFA9C3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37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7772D-8647-4AB8-83E4-89B57BF9683F}" type="datetime1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063-C38C-4A96-885D-20070913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60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6FCE-FCBC-4ECF-8877-67C7C119EFF8}" type="datetime1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063-C38C-4A96-885D-20070913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3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F7FDB-3577-4F7A-81CF-F77AA1C87DB5}" type="datetime1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063-C38C-4A96-885D-20070913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4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F322-1D3D-419A-AEC4-9AD9243FD605}" type="datetime1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063-C38C-4A96-885D-20070913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0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01AE-859A-42D4-99EC-06E39399F040}" type="datetime1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063-C38C-4A96-885D-20070913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1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EA7B2-5A54-4DE5-ABD0-F10167F29F2D}" type="datetime1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063-C38C-4A96-885D-20070913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1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FDC86-F8F4-47EB-836A-E146D00B42CF}" type="datetime1">
              <a:rPr lang="en-US" smtClean="0"/>
              <a:t>8/6/15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063-C38C-4A96-885D-20070913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9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46BC-8F5B-49B5-AD59-218AFD1260AE}" type="datetime1">
              <a:rPr lang="en-US" smtClean="0"/>
              <a:t>8/6/15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063-C38C-4A96-885D-20070913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7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E70B-2917-4907-9301-4E297D131319}" type="datetime1">
              <a:rPr lang="en-US" smtClean="0"/>
              <a:t>8/6/15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063-C38C-4A96-885D-20070913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5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95360-6152-4188-8A29-A741AA7C213A}" type="datetime1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063-C38C-4A96-885D-20070913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3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33EE-B09E-4FC5-B053-583FC6C6CD1F}" type="datetime1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063-C38C-4A96-885D-20070913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5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DF1B8-9E7F-4CDF-BA07-6D8B90FD7765}" type="datetime1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1E063-C38C-4A96-885D-200709131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3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hyperlink" Target="mailto:bia_tribal_courts@bia.gov" TargetMode="External"/><Relationship Id="rId6" Type="http://schemas.openxmlformats.org/officeDocument/2006/relationships/hyperlink" Target="http://www.bia.gov/WhoWeAre/BIA/OJS/ojs-services/ojs-tjs/index.htm" TargetMode="External"/><Relationship Id="rId7" Type="http://schemas.openxmlformats.org/officeDocument/2006/relationships/hyperlink" Target="http://www.bia.gov/cs/groups/xojs/documents/document/idc1-030470.pdf" TargetMode="External"/><Relationship Id="rId8" Type="http://schemas.openxmlformats.org/officeDocument/2006/relationships/hyperlink" Target="http://bia.gov/cs/groups/xojs/documents/document/idc1-031263.doc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hyperlink" Target="https://www.ncjrs.gov/pdffiles1/161570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hyperlink" Target="https://www.ncjrs.gov/pdffiles1/161570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981200"/>
          </a:xfrm>
          <a:prstGeom prst="rect">
            <a:avLst/>
          </a:prstGeom>
          <a:gradFill flip="none" rotWithShape="1">
            <a:gsLst>
              <a:gs pos="85000">
                <a:schemeClr val="tx2">
                  <a:lumMod val="50000"/>
                </a:schemeClr>
              </a:gs>
              <a:gs pos="0">
                <a:schemeClr val="bg1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6126694" y="-15240"/>
            <a:ext cx="3017306" cy="2011680"/>
          </a:xfrm>
          <a:prstGeom prst="rect">
            <a:avLst/>
          </a:prstGeom>
          <a:blipFill dpi="0" rotWithShape="1">
            <a:blip r:embed="rId3">
              <a:alphaModFix amt="16000"/>
            </a:blip>
            <a:srcRect/>
            <a:stretch>
              <a:fillRect l="-15000" t="-44000" r="-16000" b="-77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79"/>
            <a:ext cx="1671424" cy="164898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Rectangle 14"/>
          <p:cNvSpPr>
            <a:spLocks noChangeAspect="1"/>
          </p:cNvSpPr>
          <p:nvPr/>
        </p:nvSpPr>
        <p:spPr>
          <a:xfrm>
            <a:off x="-13" y="1981189"/>
            <a:ext cx="4797855" cy="4885090"/>
          </a:xfrm>
          <a:prstGeom prst="rect">
            <a:avLst/>
          </a:prstGeom>
          <a:blipFill dpi="0" rotWithShape="1">
            <a:blip r:embed="rId5">
              <a:alphaModFix amt="20000"/>
            </a:blip>
            <a:srcRect/>
            <a:stretch>
              <a:fillRect l="-2914" t="-5345" r="-10186" b="-1176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00024" y="182878"/>
            <a:ext cx="6786776" cy="1798321"/>
          </a:xfrm>
        </p:spPr>
        <p:txBody>
          <a:bodyPr>
            <a:noAutofit/>
          </a:bodyPr>
          <a:lstStyle/>
          <a:p>
            <a:pPr algn="l"/>
            <a: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U.S. Department of the Interior</a:t>
            </a:r>
            <a:b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Bureau of Indian Affairs</a:t>
            </a:r>
            <a:b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of Justice Services</a:t>
            </a:r>
            <a:endParaRPr lang="en-US" sz="3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Tribal-Interior Budget Council (TIBC)</a:t>
            </a:r>
          </a:p>
          <a:p>
            <a:pPr marL="0" indent="0" algn="ctr">
              <a:buNone/>
            </a:pPr>
            <a:endParaRPr lang="en-US" b="1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b="1" dirty="0" smtClean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b="1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b="1" dirty="0" smtClean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August 6, 2015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Albuquerque, New Mexico</a:t>
            </a:r>
            <a:endParaRPr lang="en-US" b="1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505200"/>
            <a:ext cx="874395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spc="100" dirty="0" smtClean="0">
                <a:ln>
                  <a:solidFill>
                    <a:schemeClr val="tx1"/>
                  </a:solidFill>
                </a:ln>
              </a:rPr>
              <a:t>Tribal Justice Support Directorate</a:t>
            </a:r>
          </a:p>
          <a:p>
            <a:pPr algn="ctr"/>
            <a:r>
              <a:rPr lang="en-US" sz="4600" spc="100" dirty="0" smtClean="0">
                <a:ln>
                  <a:solidFill>
                    <a:schemeClr val="tx1"/>
                  </a:solidFill>
                </a:ln>
              </a:rPr>
              <a:t>(</a:t>
            </a:r>
            <a:r>
              <a:rPr lang="en-US" sz="4600" b="1" spc="200" dirty="0" smtClean="0">
                <a:ln>
                  <a:solidFill>
                    <a:schemeClr val="tx1"/>
                  </a:solidFill>
                </a:ln>
              </a:rPr>
              <a:t>Tribal Courts</a:t>
            </a:r>
            <a:r>
              <a:rPr lang="en-US" sz="4600" spc="100" dirty="0" smtClean="0">
                <a:ln>
                  <a:solidFill>
                    <a:schemeClr val="tx1"/>
                  </a:solidFill>
                </a:ln>
              </a:rPr>
              <a:t>)</a:t>
            </a:r>
            <a:endParaRPr lang="en-US" sz="4600" spc="1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E063-C38C-4A96-885D-200709131EA3}" type="slidenum">
              <a:rPr lang="en-US" smtClean="0">
                <a:solidFill>
                  <a:srgbClr val="0000FF"/>
                </a:solidFill>
              </a:rPr>
              <a:t>1</a:t>
            </a:fld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06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842005" y="6336789"/>
            <a:ext cx="2133600" cy="365125"/>
          </a:xfrm>
        </p:spPr>
        <p:txBody>
          <a:bodyPr/>
          <a:lstStyle/>
          <a:p>
            <a:fld id="{3191E063-C38C-4A96-885D-200709131EA3}" type="slidenum">
              <a:rPr lang="en-US" smtClean="0">
                <a:solidFill>
                  <a:srgbClr val="0000FF"/>
                </a:solidFill>
              </a:rPr>
              <a:t>10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6629400" y="4294756"/>
            <a:ext cx="2346205" cy="2388870"/>
          </a:xfrm>
          <a:prstGeom prst="rect">
            <a:avLst/>
          </a:prstGeom>
          <a:blipFill dpi="0" rotWithShape="1">
            <a:blip r:embed="rId3">
              <a:alphaModFix amt="18000"/>
            </a:blip>
            <a:srcRect/>
            <a:stretch>
              <a:fillRect l="-2914" t="-5345" r="-10186" b="-1176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85000">
                <a:schemeClr val="tx2">
                  <a:lumMod val="50000"/>
                </a:schemeClr>
              </a:gs>
              <a:gs pos="0">
                <a:schemeClr val="bg1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7610101" y="82296"/>
            <a:ext cx="1060704" cy="1060704"/>
          </a:xfrm>
          <a:prstGeom prst="ellipse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22861"/>
            <a:ext cx="5872376" cy="118872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of Justice Services</a:t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Justice Support Directorate</a:t>
            </a:r>
            <a:endParaRPr lang="en-US" sz="3200" b="1" dirty="0">
              <a:ln w="3175">
                <a:solidFill>
                  <a:srgbClr val="A22700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29400" y="6120110"/>
            <a:ext cx="2171322" cy="6614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Tribal-Interior Budget Council (TIBC)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August 6, 2015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Albuquerque, New Mexico</a:t>
            </a:r>
            <a:endParaRPr lang="en-US" sz="1100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200" y="2804993"/>
            <a:ext cx="861040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1200"/>
              </a:spcAft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2600" dirty="0" err="1" smtClean="0"/>
              <a:t>Tiwahe</a:t>
            </a:r>
            <a:r>
              <a:rPr lang="en-US" sz="2600" dirty="0" smtClean="0"/>
              <a:t> Initiative</a:t>
            </a:r>
          </a:p>
          <a:p>
            <a:pPr marL="285750" indent="-285750">
              <a:spcAft>
                <a:spcPts val="1200"/>
              </a:spcAft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Indian Child Welfare</a:t>
            </a:r>
          </a:p>
          <a:p>
            <a:pPr marL="285750" indent="-285750">
              <a:spcAft>
                <a:spcPts val="1200"/>
              </a:spcAft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Juvenile Justice</a:t>
            </a:r>
          </a:p>
          <a:p>
            <a:pPr marL="285750" indent="-285750">
              <a:spcAft>
                <a:spcPts val="1200"/>
              </a:spcAft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Diversion and Re-entry</a:t>
            </a:r>
          </a:p>
          <a:p>
            <a:pPr marL="285750" indent="-285750">
              <a:spcAft>
                <a:spcPts val="1200"/>
              </a:spcAft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TLOA’s Enhanced Sentencing Provisions</a:t>
            </a:r>
          </a:p>
          <a:p>
            <a:pPr marL="285750" indent="-285750">
              <a:spcAft>
                <a:spcPts val="1200"/>
              </a:spcAft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VAWA’s Special Domestic Violence Criminal Jurisdiction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3753" y="1143000"/>
            <a:ext cx="7924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ln>
                  <a:solidFill>
                    <a:srgbClr val="CC3300"/>
                  </a:solidFill>
                </a:ln>
              </a:rPr>
              <a:t>TJS</a:t>
            </a:r>
            <a:r>
              <a:rPr lang="en-US" sz="3400" b="1" dirty="0" smtClean="0"/>
              <a:t> also tracks and works on other policy areas, initiatives and issues concerning Tribal Courts including: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3401099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842005" y="6336789"/>
            <a:ext cx="2133600" cy="365125"/>
          </a:xfrm>
        </p:spPr>
        <p:txBody>
          <a:bodyPr/>
          <a:lstStyle/>
          <a:p>
            <a:fld id="{3191E063-C38C-4A96-885D-200709131EA3}" type="slidenum">
              <a:rPr lang="en-US" smtClean="0">
                <a:solidFill>
                  <a:srgbClr val="0000FF"/>
                </a:solidFill>
              </a:rPr>
              <a:t>11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6629400" y="4294756"/>
            <a:ext cx="2346205" cy="2388870"/>
          </a:xfrm>
          <a:prstGeom prst="rect">
            <a:avLst/>
          </a:prstGeom>
          <a:blipFill dpi="0" rotWithShape="1">
            <a:blip r:embed="rId3">
              <a:alphaModFix amt="18000"/>
            </a:blip>
            <a:srcRect/>
            <a:stretch>
              <a:fillRect l="-2914" t="-5345" r="-10186" b="-1176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gradFill flip="none" rotWithShape="1">
            <a:gsLst>
              <a:gs pos="85000">
                <a:schemeClr val="tx2">
                  <a:lumMod val="50000"/>
                </a:schemeClr>
              </a:gs>
              <a:gs pos="0">
                <a:schemeClr val="bg1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7610101" y="82296"/>
            <a:ext cx="1060704" cy="1060704"/>
          </a:xfrm>
          <a:prstGeom prst="ellipse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5872376" cy="118872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of Justice Services</a:t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Justice Support Directorate</a:t>
            </a:r>
            <a:b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6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References</a:t>
            </a:r>
            <a:endParaRPr lang="en-US" sz="36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05016" y="6181344"/>
            <a:ext cx="2514600" cy="502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Tribal-Interior Budget Council (TIBC)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August 6, 2015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Albuquerque, New Mexico</a:t>
            </a:r>
            <a:endParaRPr lang="en-US" sz="1000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1752600"/>
            <a:ext cx="8289805" cy="4893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2600" b="1" dirty="0" smtClean="0"/>
              <a:t>Email</a:t>
            </a:r>
            <a:r>
              <a:rPr lang="en-US" sz="2600" dirty="0" smtClean="0"/>
              <a:t> TJS: </a:t>
            </a:r>
            <a:r>
              <a:rPr lang="en-US" sz="2000" dirty="0" smtClean="0">
                <a:hlinkClick r:id="rId5"/>
              </a:rPr>
              <a:t>bia_tribal_courts@bia.gov</a:t>
            </a:r>
            <a:r>
              <a:rPr lang="en-US" sz="2000" dirty="0" smtClean="0"/>
              <a:t> </a:t>
            </a:r>
          </a:p>
          <a:p>
            <a:pPr marL="285750" indent="-285750">
              <a:spcAft>
                <a:spcPts val="1200"/>
              </a:spcAft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2600" b="1" dirty="0" smtClean="0"/>
              <a:t>Call</a:t>
            </a:r>
            <a:r>
              <a:rPr lang="en-US" sz="2600" dirty="0" smtClean="0"/>
              <a:t> TJS: </a:t>
            </a:r>
            <a:r>
              <a:rPr lang="en-US" sz="2000" dirty="0" smtClean="0">
                <a:solidFill>
                  <a:srgbClr val="0000FF"/>
                </a:solidFill>
              </a:rPr>
              <a:t>(202) 208-5787</a:t>
            </a:r>
          </a:p>
          <a:p>
            <a:pPr marL="285750" indent="-285750"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2600" dirty="0" smtClean="0"/>
              <a:t>Visit the </a:t>
            </a:r>
            <a:r>
              <a:rPr lang="en-US" sz="2600" dirty="0"/>
              <a:t>TJS </a:t>
            </a:r>
            <a:r>
              <a:rPr lang="en-US" sz="2600" b="1" dirty="0"/>
              <a:t>webpage</a:t>
            </a:r>
            <a:r>
              <a:rPr lang="en-US" sz="2600" dirty="0"/>
              <a:t>: </a:t>
            </a:r>
            <a:endParaRPr lang="en-US" sz="2600" dirty="0" smtClean="0"/>
          </a:p>
          <a:p>
            <a:pPr marL="288925">
              <a:buClr>
                <a:srgbClr val="CC3300"/>
              </a:buClr>
            </a:pPr>
            <a:r>
              <a:rPr lang="en-US" sz="2000" dirty="0" smtClean="0">
                <a:hlinkClick r:id="rId6"/>
              </a:rPr>
              <a:t>http</a:t>
            </a:r>
            <a:r>
              <a:rPr lang="en-US" sz="2000" dirty="0">
                <a:hlinkClick r:id="rId6"/>
              </a:rPr>
              <a:t>://</a:t>
            </a:r>
            <a:r>
              <a:rPr lang="en-US" sz="2000" dirty="0" smtClean="0">
                <a:hlinkClick r:id="rId6"/>
              </a:rPr>
              <a:t>www.bia.gov/WhoWeAre/BIA/OJS/ojs-services/ojs-tjs/index.htm</a:t>
            </a:r>
            <a:endParaRPr lang="en-US" sz="2000" dirty="0" smtClean="0"/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2600" b="1" dirty="0" smtClean="0"/>
              <a:t>Download</a:t>
            </a:r>
            <a:r>
              <a:rPr lang="en-US" sz="2600" dirty="0" smtClean="0"/>
              <a:t> the Tribal Court Assessment Brochure here</a:t>
            </a:r>
            <a:r>
              <a:rPr lang="en-US" sz="2600" dirty="0"/>
              <a:t>: </a:t>
            </a:r>
            <a:r>
              <a:rPr lang="en-US" sz="2000" dirty="0">
                <a:hlinkClick r:id="rId7"/>
              </a:rPr>
              <a:t>http://</a:t>
            </a:r>
            <a:r>
              <a:rPr lang="en-US" sz="2000" dirty="0" smtClean="0">
                <a:hlinkClick r:id="rId7"/>
              </a:rPr>
              <a:t>www.bia.gov/cs/groups/xojs/documents/document/idc1-030470.pdf</a:t>
            </a:r>
            <a:endParaRPr lang="en-US" sz="2000" dirty="0" smtClean="0"/>
          </a:p>
          <a:p>
            <a:pPr marL="285750" indent="-285750">
              <a:spcAft>
                <a:spcPts val="1200"/>
              </a:spcAft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2600" b="1" dirty="0" smtClean="0"/>
              <a:t>Download</a:t>
            </a:r>
            <a:r>
              <a:rPr lang="en-US" sz="2600" dirty="0" smtClean="0"/>
              <a:t> a sample Court Assessment Request Letter here</a:t>
            </a:r>
            <a:r>
              <a:rPr lang="en-US" sz="2600" dirty="0"/>
              <a:t>: </a:t>
            </a:r>
            <a:r>
              <a:rPr lang="en-US" sz="2000" dirty="0" smtClean="0">
                <a:hlinkClick r:id="rId8"/>
              </a:rPr>
              <a:t>http://bia.gov/cs/groups/xojs/documents/document/idc1-031263.doc</a:t>
            </a:r>
            <a:r>
              <a:rPr lang="en-US" sz="2000" dirty="0" smtClean="0"/>
              <a:t> </a:t>
            </a:r>
          </a:p>
          <a:p>
            <a:pPr>
              <a:spcAft>
                <a:spcPts val="1200"/>
              </a:spcAft>
              <a:buClr>
                <a:srgbClr val="CC3300"/>
              </a:buClr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09583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842005" y="6336789"/>
            <a:ext cx="2133600" cy="365125"/>
          </a:xfrm>
        </p:spPr>
        <p:txBody>
          <a:bodyPr/>
          <a:lstStyle/>
          <a:p>
            <a:fld id="{3191E063-C38C-4A96-885D-200709131EA3}" type="slidenum">
              <a:rPr lang="en-US" smtClean="0">
                <a:solidFill>
                  <a:srgbClr val="0000FF"/>
                </a:solidFill>
              </a:rPr>
              <a:t>12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6629400" y="4294756"/>
            <a:ext cx="2346205" cy="2388870"/>
          </a:xfrm>
          <a:prstGeom prst="rect">
            <a:avLst/>
          </a:prstGeom>
          <a:blipFill dpi="0" rotWithShape="1">
            <a:blip r:embed="rId3">
              <a:alphaModFix amt="18000"/>
            </a:blip>
            <a:srcRect/>
            <a:stretch>
              <a:fillRect l="-2914" t="-5345" r="-10186" b="-1176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85000">
                <a:schemeClr val="tx2">
                  <a:lumMod val="50000"/>
                </a:schemeClr>
              </a:gs>
              <a:gs pos="0">
                <a:schemeClr val="bg1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7610101" y="82296"/>
            <a:ext cx="1060704" cy="1060704"/>
          </a:xfrm>
          <a:prstGeom prst="ellipse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22861"/>
            <a:ext cx="5872376" cy="118872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of Justice Services</a:t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Justice Support Directorate</a:t>
            </a:r>
            <a:endParaRPr lang="en-US" sz="3200" b="1" dirty="0">
              <a:ln w="3175">
                <a:solidFill>
                  <a:srgbClr val="A22700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05016" y="6181344"/>
            <a:ext cx="2514600" cy="5022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0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Tribal-Interior Budget Council (TIBC)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August 6, 2015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Albuquerque, New Mexico</a:t>
            </a:r>
            <a:endParaRPr lang="en-US" sz="1000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18288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n>
                  <a:solidFill>
                    <a:srgbClr val="CC3300"/>
                  </a:solidFill>
                </a:ln>
              </a:rPr>
              <a:t>Thank you!</a:t>
            </a:r>
          </a:p>
          <a:p>
            <a:pPr algn="ctr"/>
            <a:r>
              <a:rPr lang="en-US" sz="4500" dirty="0" smtClean="0"/>
              <a:t>Please do not hesitate to reach out and let TJS know how we can better support Tribal Judicial  Systems.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73340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842005" y="6336789"/>
            <a:ext cx="2133600" cy="365125"/>
          </a:xfrm>
        </p:spPr>
        <p:txBody>
          <a:bodyPr/>
          <a:lstStyle/>
          <a:p>
            <a:fld id="{3191E063-C38C-4A96-885D-200709131EA3}" type="slidenum">
              <a:rPr lang="en-US" smtClean="0">
                <a:solidFill>
                  <a:srgbClr val="0000FF"/>
                </a:solidFill>
              </a:rPr>
              <a:t>2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6629400" y="4294756"/>
            <a:ext cx="2346205" cy="2388870"/>
          </a:xfrm>
          <a:prstGeom prst="rect">
            <a:avLst/>
          </a:prstGeom>
          <a:blipFill dpi="0" rotWithShape="1">
            <a:blip r:embed="rId3">
              <a:alphaModFix amt="18000"/>
            </a:blip>
            <a:srcRect/>
            <a:stretch>
              <a:fillRect l="-2914" t="-5345" r="-10186" b="-1176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85000">
                <a:schemeClr val="tx2">
                  <a:lumMod val="50000"/>
                </a:schemeClr>
              </a:gs>
              <a:gs pos="0">
                <a:schemeClr val="bg1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7610101" y="82296"/>
            <a:ext cx="1060704" cy="1060704"/>
          </a:xfrm>
          <a:prstGeom prst="ellipse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22861"/>
            <a:ext cx="5872376" cy="118872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of Justice Services</a:t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Justice Support Directorate</a:t>
            </a:r>
            <a:endParaRPr lang="en-US" sz="3200" b="1" dirty="0">
              <a:ln w="3175">
                <a:solidFill>
                  <a:srgbClr val="A22700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29400" y="6120110"/>
            <a:ext cx="2171322" cy="6614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Tribal-Interior Budget Council (TIBC)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August 6, 2015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Albuquerque, New Mexico</a:t>
            </a:r>
            <a:endParaRPr lang="en-US" sz="1100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795" y="1141448"/>
            <a:ext cx="8610405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Who We Are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Associate Director: </a:t>
            </a:r>
            <a:r>
              <a:rPr lang="en-US" sz="2600" b="1" dirty="0" smtClean="0"/>
              <a:t>Tricia Tingle </a:t>
            </a:r>
            <a:r>
              <a:rPr lang="en-US" sz="1600" dirty="0" smtClean="0"/>
              <a:t>(</a:t>
            </a:r>
            <a:r>
              <a:rPr lang="en-US" sz="1600" i="1" dirty="0" smtClean="0"/>
              <a:t>Choctaw Nation)</a:t>
            </a:r>
            <a:endParaRPr lang="en-US" sz="1600" dirty="0" smtClean="0"/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Deputy Associate Director: </a:t>
            </a:r>
            <a:r>
              <a:rPr lang="en-US" sz="2600" b="1" dirty="0" smtClean="0"/>
              <a:t>Natasha Anderson </a:t>
            </a:r>
            <a:r>
              <a:rPr lang="en-US" sz="1600" dirty="0" smtClean="0"/>
              <a:t>(</a:t>
            </a:r>
            <a:r>
              <a:rPr lang="en-US" sz="1600" i="1" dirty="0" smtClean="0"/>
              <a:t>Yankton Sioux/Ponca)</a:t>
            </a:r>
            <a:r>
              <a:rPr lang="en-US" sz="1600" dirty="0" smtClean="0"/>
              <a:t> 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Civil Law Specialist: </a:t>
            </a:r>
            <a:r>
              <a:rPr lang="en-US" sz="2600" b="1" dirty="0" smtClean="0"/>
              <a:t>Katherine </a:t>
            </a:r>
            <a:r>
              <a:rPr lang="en-US" sz="2600" b="1" dirty="0" err="1" smtClean="0"/>
              <a:t>Scotta</a:t>
            </a:r>
            <a:r>
              <a:rPr lang="en-US" sz="2600" b="1" dirty="0"/>
              <a:t> </a:t>
            </a:r>
            <a:r>
              <a:rPr lang="en-US" sz="1600" dirty="0" smtClean="0"/>
              <a:t>(</a:t>
            </a:r>
            <a:r>
              <a:rPr lang="en-US" sz="1600" i="1" dirty="0" smtClean="0"/>
              <a:t>Sault Ste. Marie Band of Chippewa)</a:t>
            </a:r>
            <a:endParaRPr lang="en-US" sz="1600" dirty="0" smtClean="0"/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Diversion &amp; Re-Entry Deputy Associate Director: </a:t>
            </a:r>
          </a:p>
          <a:p>
            <a:pPr lvl="1">
              <a:spcAft>
                <a:spcPts val="400"/>
              </a:spcAft>
            </a:pPr>
            <a:r>
              <a:rPr lang="en-US" sz="2600" b="1" dirty="0" smtClean="0"/>
              <a:t>Rodney Robinson</a:t>
            </a:r>
            <a:r>
              <a:rPr lang="en-US" sz="2600" dirty="0" smtClean="0"/>
              <a:t> </a:t>
            </a:r>
            <a:r>
              <a:rPr lang="en-US" sz="1600" dirty="0" smtClean="0"/>
              <a:t>(</a:t>
            </a:r>
            <a:r>
              <a:rPr lang="en-US" sz="1600" i="1" dirty="0" smtClean="0"/>
              <a:t>Northern Cheyenne Tribe</a:t>
            </a:r>
            <a:r>
              <a:rPr lang="en-US" sz="1600" dirty="0" smtClean="0"/>
              <a:t>)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National Tribal Court Review Coordinator: </a:t>
            </a:r>
            <a:r>
              <a:rPr lang="en-U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[pending]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Administrative Tribal Court Review Coordinator: </a:t>
            </a:r>
          </a:p>
          <a:p>
            <a:pPr lvl="1">
              <a:spcAft>
                <a:spcPts val="400"/>
              </a:spcAft>
            </a:pPr>
            <a:r>
              <a:rPr lang="en-US" sz="2600" b="1" dirty="0" smtClean="0"/>
              <a:t>Savannah Joe</a:t>
            </a:r>
            <a:r>
              <a:rPr lang="en-US" sz="2600" dirty="0" smtClean="0"/>
              <a:t> </a:t>
            </a:r>
            <a:r>
              <a:rPr lang="en-US" sz="1600" dirty="0" smtClean="0"/>
              <a:t>(</a:t>
            </a:r>
            <a:r>
              <a:rPr lang="en-US" sz="1600" i="1" dirty="0" smtClean="0"/>
              <a:t>Navajo Nation</a:t>
            </a:r>
            <a:r>
              <a:rPr lang="en-US" sz="1600" dirty="0" smtClean="0"/>
              <a:t>)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Staff Assistant: </a:t>
            </a:r>
            <a:r>
              <a:rPr lang="en-US" sz="2600" b="1" dirty="0" smtClean="0"/>
              <a:t>Simone </a:t>
            </a:r>
            <a:r>
              <a:rPr lang="en-US" sz="2600" b="1" dirty="0" err="1" smtClean="0"/>
              <a:t>Toya</a:t>
            </a:r>
            <a:r>
              <a:rPr lang="en-US" sz="2600" b="1" dirty="0" smtClean="0"/>
              <a:t> </a:t>
            </a:r>
            <a:r>
              <a:rPr lang="en-US" sz="1600" dirty="0" smtClean="0"/>
              <a:t>(</a:t>
            </a:r>
            <a:r>
              <a:rPr lang="en-US" sz="1600" i="1" dirty="0" smtClean="0"/>
              <a:t>Pueblo of Jemez</a:t>
            </a:r>
            <a:r>
              <a:rPr lang="en-US" sz="1600" dirty="0" smtClean="0"/>
              <a:t>)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 smtClean="0"/>
              <a:t>Law Enforcement Assistant: </a:t>
            </a:r>
            <a:r>
              <a:rPr lang="en-US" sz="2600" b="1" dirty="0" smtClean="0"/>
              <a:t>Wanda Brunson</a:t>
            </a:r>
          </a:p>
        </p:txBody>
      </p:sp>
    </p:spTree>
    <p:extLst>
      <p:ext uri="{BB962C8B-B14F-4D97-AF65-F5344CB8AC3E}">
        <p14:creationId xmlns:p14="http://schemas.microsoft.com/office/powerpoint/2010/main" val="2312459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842005" y="6336789"/>
            <a:ext cx="2133600" cy="365125"/>
          </a:xfrm>
        </p:spPr>
        <p:txBody>
          <a:bodyPr/>
          <a:lstStyle/>
          <a:p>
            <a:fld id="{3191E063-C38C-4A96-885D-200709131EA3}" type="slidenum">
              <a:rPr lang="en-US" smtClean="0">
                <a:solidFill>
                  <a:srgbClr val="0000FF"/>
                </a:solidFill>
              </a:rPr>
              <a:t>3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6629400" y="4294756"/>
            <a:ext cx="2346205" cy="2388870"/>
          </a:xfrm>
          <a:prstGeom prst="rect">
            <a:avLst/>
          </a:prstGeom>
          <a:blipFill dpi="0" rotWithShape="1">
            <a:blip r:embed="rId3">
              <a:alphaModFix amt="18000"/>
            </a:blip>
            <a:srcRect/>
            <a:stretch>
              <a:fillRect l="-2914" t="-5345" r="-10186" b="-1176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85000">
                <a:schemeClr val="tx2">
                  <a:lumMod val="50000"/>
                </a:schemeClr>
              </a:gs>
              <a:gs pos="0">
                <a:schemeClr val="bg1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7610101" y="82296"/>
            <a:ext cx="1060704" cy="1060704"/>
          </a:xfrm>
          <a:prstGeom prst="ellipse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22861"/>
            <a:ext cx="5872376" cy="118872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of Justice Services</a:t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Justice Support Directorate</a:t>
            </a:r>
            <a:endParaRPr lang="en-US" sz="3200" b="1" dirty="0">
              <a:ln w="3175">
                <a:solidFill>
                  <a:srgbClr val="A22700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29400" y="6120110"/>
            <a:ext cx="2171322" cy="6614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Tribal-Interior Budget Council (TIBC)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August 6, 2015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Albuquerque, New Mexico</a:t>
            </a:r>
            <a:endParaRPr lang="en-US" sz="1100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795" y="1141448"/>
            <a:ext cx="8610405" cy="5591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What We Do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The Tribal Justice Support Directorate (</a:t>
            </a:r>
            <a:r>
              <a:rPr lang="en-US" sz="2600" b="1" dirty="0">
                <a:ln>
                  <a:solidFill>
                    <a:srgbClr val="CC3300"/>
                  </a:solidFill>
                </a:ln>
              </a:rPr>
              <a:t>TJS</a:t>
            </a:r>
            <a:r>
              <a:rPr lang="en-US" sz="2600" dirty="0"/>
              <a:t>) provides guidance, technical support, and advisory services to tribal courts and CFR Courts (Code of Federal Regulations; also known as Courts of Indian Offenses), including</a:t>
            </a:r>
            <a:r>
              <a:rPr lang="en-US" sz="2600" dirty="0" smtClean="0"/>
              <a:t>:</a:t>
            </a:r>
          </a:p>
          <a:p>
            <a:pPr marL="914400" lvl="1" indent="-457200">
              <a:buClr>
                <a:srgbClr val="CC3300"/>
              </a:buClr>
              <a:buSzPct val="58000"/>
              <a:buFont typeface="Wingdings" panose="05000000000000000000" pitchFamily="2" charset="2"/>
              <a:buChar char="Ø"/>
            </a:pPr>
            <a:r>
              <a:rPr lang="en-US" sz="2600" dirty="0"/>
              <a:t>providing funding to tribal courts;</a:t>
            </a:r>
          </a:p>
          <a:p>
            <a:pPr marL="914400" lvl="1" indent="-457200">
              <a:buClr>
                <a:srgbClr val="CC3300"/>
              </a:buClr>
              <a:buSzPct val="58000"/>
              <a:buFont typeface="Wingdings" panose="05000000000000000000" pitchFamily="2" charset="2"/>
              <a:buChar char="Ø"/>
            </a:pPr>
            <a:r>
              <a:rPr lang="en-US" sz="2600" dirty="0"/>
              <a:t>training directed to specific needs of tribal court personnel;</a:t>
            </a:r>
          </a:p>
          <a:p>
            <a:pPr marL="914400" lvl="1" indent="-457200">
              <a:buClr>
                <a:srgbClr val="CC3300"/>
              </a:buClr>
              <a:buSzPct val="58000"/>
              <a:buFont typeface="Wingdings" panose="05000000000000000000" pitchFamily="2" charset="2"/>
              <a:buChar char="Ø"/>
            </a:pPr>
            <a:r>
              <a:rPr lang="en-US" sz="2600" dirty="0"/>
              <a:t>promoting cooperation and coordination among tribal justice systems and Federal and state judiciary systems; and</a:t>
            </a:r>
          </a:p>
          <a:p>
            <a:pPr marL="914400" lvl="1" indent="-457200">
              <a:buClr>
                <a:srgbClr val="CC3300"/>
              </a:buClr>
              <a:buSzPct val="58000"/>
              <a:buFont typeface="Wingdings" panose="05000000000000000000" pitchFamily="2" charset="2"/>
              <a:buChar char="Ø"/>
            </a:pPr>
            <a:r>
              <a:rPr lang="en-US" sz="2600" dirty="0"/>
              <a:t>providing oversight for the continuing operations for the Courts of Indian Offenses.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55030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842005" y="6336789"/>
            <a:ext cx="2133600" cy="365125"/>
          </a:xfrm>
        </p:spPr>
        <p:txBody>
          <a:bodyPr/>
          <a:lstStyle/>
          <a:p>
            <a:fld id="{3191E063-C38C-4A96-885D-200709131EA3}" type="slidenum">
              <a:rPr lang="en-US" smtClean="0">
                <a:solidFill>
                  <a:srgbClr val="0000FF"/>
                </a:solidFill>
              </a:rPr>
              <a:t>4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6629400" y="4294756"/>
            <a:ext cx="2346205" cy="2388870"/>
          </a:xfrm>
          <a:prstGeom prst="rect">
            <a:avLst/>
          </a:prstGeom>
          <a:blipFill dpi="0" rotWithShape="1">
            <a:blip r:embed="rId3">
              <a:alphaModFix amt="18000"/>
            </a:blip>
            <a:srcRect/>
            <a:stretch>
              <a:fillRect l="-2914" t="-5345" r="-10186" b="-1176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 flip="none" rotWithShape="1">
            <a:gsLst>
              <a:gs pos="85000">
                <a:schemeClr val="tx2">
                  <a:lumMod val="50000"/>
                </a:schemeClr>
              </a:gs>
              <a:gs pos="0">
                <a:schemeClr val="bg1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7610101" y="82296"/>
            <a:ext cx="1060704" cy="1060704"/>
          </a:xfrm>
          <a:prstGeom prst="ellipse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-22861"/>
            <a:ext cx="5872376" cy="118872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of Justice Services</a:t>
            </a:r>
            <a:b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Justice Support Directorate</a:t>
            </a:r>
            <a:endParaRPr lang="en-US" sz="3200" b="1" dirty="0">
              <a:ln w="3175">
                <a:solidFill>
                  <a:srgbClr val="A22700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29400" y="6120110"/>
            <a:ext cx="2171322" cy="6614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Tribal-Interior Budget Council (TIBC)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August 6, 2015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Albuquerque, New Mexico</a:t>
            </a:r>
            <a:endParaRPr lang="en-US" sz="1100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843" y="1371600"/>
            <a:ext cx="7311957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What We Do</a:t>
            </a:r>
            <a:r>
              <a:rPr lang="en-US" sz="3200" dirty="0" smtClean="0"/>
              <a:t> </a:t>
            </a:r>
            <a:r>
              <a:rPr lang="en-US" sz="2000" i="1" dirty="0" smtClean="0"/>
              <a:t>continued</a:t>
            </a:r>
            <a:endParaRPr lang="en-US" sz="2000" b="1" i="1" u="sng" dirty="0" smtClean="0"/>
          </a:p>
          <a:p>
            <a:pPr marL="914400" lvl="1" indent="-457200">
              <a:buClr>
                <a:srgbClr val="CC3300"/>
              </a:buClr>
              <a:buSzPct val="58000"/>
              <a:buFont typeface="Wingdings" panose="05000000000000000000" pitchFamily="2" charset="2"/>
              <a:buChar char="Ø"/>
            </a:pPr>
            <a:r>
              <a:rPr lang="en-US" sz="2600" dirty="0" smtClean="0"/>
              <a:t>Statutory Directive: Tribal Court Assessment Program</a:t>
            </a:r>
          </a:p>
          <a:p>
            <a:pPr marL="1371600" lvl="2" indent="-457200">
              <a:spcAft>
                <a:spcPts val="1200"/>
              </a:spcAft>
              <a:buClr>
                <a:srgbClr val="CC3300"/>
              </a:buClr>
              <a:buSzPct val="58000"/>
              <a:buFont typeface="Wingdings" panose="05000000000000000000" pitchFamily="2" charset="2"/>
              <a:buChar char="§"/>
            </a:pPr>
            <a:r>
              <a:rPr lang="en-US" sz="2600" dirty="0" smtClean="0"/>
              <a:t>As </a:t>
            </a:r>
            <a:r>
              <a:rPr lang="en-US" sz="2600" dirty="0"/>
              <a:t>mandated by </a:t>
            </a:r>
            <a:r>
              <a:rPr lang="en-US" sz="2600" b="1" dirty="0">
                <a:solidFill>
                  <a:srgbClr val="CC3300"/>
                </a:solidFill>
              </a:rPr>
              <a:t>25 U.S.C. </a:t>
            </a:r>
            <a:r>
              <a:rPr lang="en-US" sz="2600" b="1" dirty="0" smtClean="0">
                <a:solidFill>
                  <a:srgbClr val="CC3300"/>
                </a:solidFill>
              </a:rPr>
              <a:t>§ </a:t>
            </a:r>
            <a:r>
              <a:rPr lang="en-US" sz="2600" b="1" dirty="0">
                <a:solidFill>
                  <a:srgbClr val="CC3300"/>
                </a:solidFill>
              </a:rPr>
              <a:t>3612</a:t>
            </a:r>
            <a:r>
              <a:rPr lang="en-US" sz="2600" dirty="0"/>
              <a:t>, TJS works with Tribes to conduct tribal court </a:t>
            </a:r>
            <a:r>
              <a:rPr lang="en-US" sz="2600" dirty="0" smtClean="0"/>
              <a:t>assessments by </a:t>
            </a:r>
            <a:r>
              <a:rPr lang="en-US" sz="2600" dirty="0"/>
              <a:t>using a modified model of the </a:t>
            </a:r>
            <a:r>
              <a:rPr lang="en-US" sz="2600" dirty="0">
                <a:hlinkClick r:id="rId5"/>
              </a:rPr>
              <a:t>Trial Court Performance Standards </a:t>
            </a:r>
            <a:r>
              <a:rPr lang="en-US" sz="2600" dirty="0"/>
              <a:t>(TCPS). 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79181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842005" y="6336789"/>
            <a:ext cx="2133600" cy="365125"/>
          </a:xfrm>
        </p:spPr>
        <p:txBody>
          <a:bodyPr/>
          <a:lstStyle/>
          <a:p>
            <a:fld id="{3191E063-C38C-4A96-885D-200709131EA3}" type="slidenum">
              <a:rPr lang="en-US" smtClean="0">
                <a:solidFill>
                  <a:srgbClr val="0000FF"/>
                </a:solidFill>
              </a:rPr>
              <a:t>5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6629400" y="4294756"/>
            <a:ext cx="2346205" cy="2388870"/>
          </a:xfrm>
          <a:prstGeom prst="rect">
            <a:avLst/>
          </a:prstGeom>
          <a:blipFill dpi="0" rotWithShape="1">
            <a:blip r:embed="rId3">
              <a:alphaModFix amt="18000"/>
            </a:blip>
            <a:srcRect/>
            <a:stretch>
              <a:fillRect l="-2914" t="-5345" r="-10186" b="-1176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gradFill flip="none" rotWithShape="1">
            <a:gsLst>
              <a:gs pos="85000">
                <a:schemeClr val="tx2">
                  <a:lumMod val="50000"/>
                </a:schemeClr>
              </a:gs>
              <a:gs pos="0">
                <a:schemeClr val="bg1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7610101" y="82296"/>
            <a:ext cx="1060704" cy="1060704"/>
          </a:xfrm>
          <a:prstGeom prst="ellipse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843" y="106678"/>
            <a:ext cx="5872376" cy="118872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of Justice Services</a:t>
            </a:r>
            <a:b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Justice Support Directorate</a:t>
            </a:r>
            <a: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317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A82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Court Assessment Program</a:t>
            </a:r>
            <a:endParaRPr lang="en-US" sz="3200" b="1" dirty="0">
              <a:ln w="3175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A82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29400" y="6120110"/>
            <a:ext cx="2171322" cy="6614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Tribal-Interior Budget Council (TIBC)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August 6, 2015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Albuquerque, New Mexico</a:t>
            </a:r>
            <a:endParaRPr lang="en-US" sz="1100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652016"/>
            <a:ext cx="6248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3000" dirty="0" smtClean="0"/>
              <a:t>In </a:t>
            </a:r>
            <a:r>
              <a:rPr lang="en-US" sz="3000" dirty="0"/>
              <a:t>using a modified model of the </a:t>
            </a:r>
            <a:r>
              <a:rPr lang="en-US" sz="3000" dirty="0">
                <a:hlinkClick r:id="rId5"/>
              </a:rPr>
              <a:t>Trial Court Performance Standards </a:t>
            </a:r>
            <a:r>
              <a:rPr lang="en-US" sz="3000" dirty="0"/>
              <a:t>(TCPS</a:t>
            </a:r>
            <a:r>
              <a:rPr lang="en-US" sz="3000" dirty="0" smtClean="0"/>
              <a:t>), TJS works with non-federal contractors to assist </a:t>
            </a:r>
            <a:r>
              <a:rPr lang="en-US" sz="3000" dirty="0"/>
              <a:t>tribal courts in identifying existing problems and formulating strategies for improvement of tribal courts and provides an outcome-oriented conceptual framework of tribal court performance areas, standards, and </a:t>
            </a:r>
            <a:r>
              <a:rPr lang="en-US" sz="3000" dirty="0" smtClean="0"/>
              <a:t>measures.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7276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842005" y="6336789"/>
            <a:ext cx="2133600" cy="365125"/>
          </a:xfrm>
        </p:spPr>
        <p:txBody>
          <a:bodyPr/>
          <a:lstStyle/>
          <a:p>
            <a:fld id="{3191E063-C38C-4A96-885D-200709131EA3}" type="slidenum">
              <a:rPr lang="en-US" smtClean="0">
                <a:solidFill>
                  <a:srgbClr val="0000FF"/>
                </a:solidFill>
              </a:rPr>
              <a:t>6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6629400" y="4294756"/>
            <a:ext cx="2346205" cy="2388870"/>
          </a:xfrm>
          <a:prstGeom prst="rect">
            <a:avLst/>
          </a:prstGeom>
          <a:blipFill dpi="0" rotWithShape="1">
            <a:blip r:embed="rId3">
              <a:alphaModFix amt="18000"/>
            </a:blip>
            <a:srcRect/>
            <a:stretch>
              <a:fillRect l="-2914" t="-5345" r="-10186" b="-1176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gradFill flip="none" rotWithShape="1">
            <a:gsLst>
              <a:gs pos="85000">
                <a:schemeClr val="tx2">
                  <a:lumMod val="50000"/>
                </a:schemeClr>
              </a:gs>
              <a:gs pos="0">
                <a:schemeClr val="bg1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7610101" y="82296"/>
            <a:ext cx="1060704" cy="1060704"/>
          </a:xfrm>
          <a:prstGeom prst="ellipse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843" y="106678"/>
            <a:ext cx="5872376" cy="118872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of Justice Services</a:t>
            </a:r>
            <a:b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Justice Support Directorate</a:t>
            </a:r>
            <a: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317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A82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Court Assessment Program</a:t>
            </a:r>
            <a:endParaRPr lang="en-US" sz="3200" b="1" dirty="0">
              <a:ln w="3175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A82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29400" y="6120110"/>
            <a:ext cx="2171322" cy="6614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Tribal-Interior Budget Council (TIBC)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August 6, 2015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Albuquerque, New Mexico</a:t>
            </a:r>
            <a:endParaRPr lang="en-US" sz="1100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652016"/>
            <a:ext cx="8153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3000" dirty="0" smtClean="0"/>
              <a:t>The result is a </a:t>
            </a:r>
            <a:r>
              <a:rPr lang="en-US" sz="3000" b="1" dirty="0" smtClean="0"/>
              <a:t>strategic action plan</a:t>
            </a:r>
            <a:r>
              <a:rPr lang="en-US" sz="3000" dirty="0" smtClean="0"/>
              <a:t> which is part of the overall </a:t>
            </a:r>
            <a:r>
              <a:rPr lang="en-US" sz="3000" b="1" dirty="0" smtClean="0"/>
              <a:t>assessment report</a:t>
            </a:r>
            <a:r>
              <a:rPr lang="en-US" sz="3000" dirty="0" smtClean="0"/>
              <a:t>.</a:t>
            </a:r>
          </a:p>
          <a:p>
            <a:pPr marL="457200" lvl="2" indent="-457200">
              <a:spcBef>
                <a:spcPts val="600"/>
              </a:spcBef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3000" dirty="0" smtClean="0"/>
              <a:t>It is up to the Tribe to prioritize the needs identified.</a:t>
            </a:r>
          </a:p>
          <a:p>
            <a:pPr marL="457200" lvl="2" indent="-457200">
              <a:spcBef>
                <a:spcPts val="600"/>
              </a:spcBef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3000" dirty="0" smtClean="0"/>
              <a:t>TJS will then work with the Tribe to identify available one-time funding as well as training/technical-assistance opportunities.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3228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842005" y="6336789"/>
            <a:ext cx="2133600" cy="365125"/>
          </a:xfrm>
        </p:spPr>
        <p:txBody>
          <a:bodyPr/>
          <a:lstStyle/>
          <a:p>
            <a:fld id="{3191E063-C38C-4A96-885D-200709131EA3}" type="slidenum">
              <a:rPr lang="en-US" smtClean="0">
                <a:solidFill>
                  <a:srgbClr val="0000FF"/>
                </a:solidFill>
              </a:rPr>
              <a:t>7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6629400" y="4294756"/>
            <a:ext cx="2346205" cy="2388870"/>
          </a:xfrm>
          <a:prstGeom prst="rect">
            <a:avLst/>
          </a:prstGeom>
          <a:blipFill dpi="0" rotWithShape="1">
            <a:blip r:embed="rId3">
              <a:alphaModFix amt="18000"/>
            </a:blip>
            <a:srcRect/>
            <a:stretch>
              <a:fillRect l="-2914" t="-5345" r="-10186" b="-1176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gradFill flip="none" rotWithShape="1">
            <a:gsLst>
              <a:gs pos="85000">
                <a:schemeClr val="tx2">
                  <a:lumMod val="50000"/>
                </a:schemeClr>
              </a:gs>
              <a:gs pos="0">
                <a:schemeClr val="bg1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7610101" y="82296"/>
            <a:ext cx="1060704" cy="1060704"/>
          </a:xfrm>
          <a:prstGeom prst="ellipse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843" y="106678"/>
            <a:ext cx="5872376" cy="118872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of Justice Services</a:t>
            </a:r>
            <a:b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Justice Support Directorate</a:t>
            </a:r>
            <a: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317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A82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Court Assessment Program</a:t>
            </a:r>
            <a:endParaRPr lang="en-US" sz="3200" b="1" dirty="0">
              <a:ln w="3175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A82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29400" y="6120110"/>
            <a:ext cx="2171322" cy="6614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Tribal-Interior Budget Council (TIBC)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August 6, 2015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Albuquerque, New Mexico</a:t>
            </a:r>
            <a:endParaRPr lang="en-US" sz="1100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652016"/>
            <a:ext cx="701040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US" sz="3000" b="1" dirty="0" smtClean="0"/>
              <a:t>Why an Assessment?</a:t>
            </a:r>
          </a:p>
          <a:p>
            <a:pPr marL="457200" lvl="2" indent="-457200">
              <a:spcBef>
                <a:spcPts val="600"/>
              </a:spcBef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3000" dirty="0" smtClean="0"/>
              <a:t>An Overview of the entire Tribal Court;</a:t>
            </a:r>
          </a:p>
          <a:p>
            <a:pPr marL="457200" lvl="2" indent="-457200">
              <a:spcBef>
                <a:spcPts val="600"/>
              </a:spcBef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3000" dirty="0" smtClean="0"/>
              <a:t>Driven by the Tribe’s stated needs;</a:t>
            </a:r>
          </a:p>
          <a:p>
            <a:pPr marL="457200" lvl="2" indent="-457200">
              <a:spcBef>
                <a:spcPts val="600"/>
              </a:spcBef>
              <a:buClr>
                <a:srgbClr val="CC3300"/>
              </a:buClr>
              <a:buFont typeface="Arial" panose="020B0604020202020204" pitchFamily="34" charset="0"/>
              <a:buChar char="•"/>
            </a:pPr>
            <a:r>
              <a:rPr lang="en-US" sz="3000" dirty="0" smtClean="0"/>
              <a:t>Expenses of the Assessment Team (i.e., non-federal contractors) are of </a:t>
            </a:r>
            <a:r>
              <a:rPr lang="en-US" sz="3000" i="1" u="sng" dirty="0" smtClean="0"/>
              <a:t>no cost</a:t>
            </a:r>
            <a:r>
              <a:rPr lang="en-US" sz="3000" dirty="0" smtClean="0"/>
              <a:t> to the Tribe.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89014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842005" y="6336789"/>
            <a:ext cx="2133600" cy="365125"/>
          </a:xfrm>
        </p:spPr>
        <p:txBody>
          <a:bodyPr/>
          <a:lstStyle/>
          <a:p>
            <a:fld id="{3191E063-C38C-4A96-885D-200709131EA3}" type="slidenum">
              <a:rPr lang="en-US" smtClean="0">
                <a:solidFill>
                  <a:srgbClr val="0000FF"/>
                </a:solidFill>
              </a:rPr>
              <a:t>8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6629400" y="4294756"/>
            <a:ext cx="2346205" cy="2388870"/>
          </a:xfrm>
          <a:prstGeom prst="rect">
            <a:avLst/>
          </a:prstGeom>
          <a:blipFill dpi="0" rotWithShape="1">
            <a:blip r:embed="rId3">
              <a:alphaModFix amt="18000"/>
            </a:blip>
            <a:srcRect/>
            <a:stretch>
              <a:fillRect l="-2914" t="-5345" r="-10186" b="-1176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22860" y="0"/>
            <a:ext cx="9144000" cy="1371600"/>
          </a:xfrm>
          <a:prstGeom prst="rect">
            <a:avLst/>
          </a:prstGeom>
          <a:gradFill flip="none" rotWithShape="1">
            <a:gsLst>
              <a:gs pos="85000">
                <a:schemeClr val="tx2">
                  <a:lumMod val="50000"/>
                </a:schemeClr>
              </a:gs>
              <a:gs pos="0">
                <a:schemeClr val="bg1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7610101" y="82296"/>
            <a:ext cx="1060704" cy="1060704"/>
          </a:xfrm>
          <a:prstGeom prst="ellipse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843" y="106678"/>
            <a:ext cx="5872376" cy="118872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of Justice Services</a:t>
            </a:r>
            <a:b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Justice Support Directorate</a:t>
            </a:r>
            <a: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317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A82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Court Assessment Program</a:t>
            </a:r>
            <a:endParaRPr lang="en-US" sz="3200" b="1" dirty="0">
              <a:ln w="3175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A82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29400" y="6120110"/>
            <a:ext cx="2171322" cy="6614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Tribal-Interior Budget Council (TIBC)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August 6, 2015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Albuquerque, New Mexico</a:t>
            </a:r>
            <a:endParaRPr lang="en-US" sz="1100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529166"/>
            <a:ext cx="8610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benefits of a tribal court self-assessment include possible one-time funding for services such as: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457200" y="3206455"/>
            <a:ext cx="8766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charset="2"/>
              <a:buChar char="§"/>
            </a:pPr>
            <a:r>
              <a:rPr lang="en-US" sz="2800" dirty="0" smtClean="0"/>
              <a:t>Court management system;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457200" y="3689706"/>
            <a:ext cx="8796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charset="2"/>
              <a:buChar char="§"/>
            </a:pPr>
            <a:r>
              <a:rPr lang="en-US" sz="2800" dirty="0" smtClean="0"/>
              <a:t>Alcohol monitoring system;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483722" y="4181472"/>
            <a:ext cx="8796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charset="2"/>
              <a:buChar char="§"/>
            </a:pPr>
            <a:r>
              <a:rPr lang="en-US" sz="2800" dirty="0" smtClean="0"/>
              <a:t>Court equipment;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483722" y="4648200"/>
            <a:ext cx="88420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charset="2"/>
              <a:buChar char="§"/>
            </a:pPr>
            <a:r>
              <a:rPr lang="en-US" sz="2800" dirty="0" smtClean="0"/>
              <a:t>Training for tribal court staff;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483722" y="5111858"/>
            <a:ext cx="8796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charset="2"/>
              <a:buChar char="§"/>
            </a:pPr>
            <a:r>
              <a:rPr lang="en-US" sz="2800" dirty="0" smtClean="0"/>
              <a:t>Consultant services to work with tribe and court on specific projects (e.g., code development, manuals, bench book).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908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842005" y="6336789"/>
            <a:ext cx="2133600" cy="365125"/>
          </a:xfrm>
        </p:spPr>
        <p:txBody>
          <a:bodyPr/>
          <a:lstStyle/>
          <a:p>
            <a:fld id="{3191E063-C38C-4A96-885D-200709131EA3}" type="slidenum">
              <a:rPr lang="en-US" smtClean="0">
                <a:solidFill>
                  <a:srgbClr val="0000FF"/>
                </a:solidFill>
              </a:rPr>
              <a:t>9</a:t>
            </a:fld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>
            <a:spLocks noChangeAspect="1"/>
          </p:cNvSpPr>
          <p:nvPr/>
        </p:nvSpPr>
        <p:spPr>
          <a:xfrm>
            <a:off x="6629400" y="4294756"/>
            <a:ext cx="2346205" cy="2388870"/>
          </a:xfrm>
          <a:prstGeom prst="rect">
            <a:avLst/>
          </a:prstGeom>
          <a:blipFill dpi="0" rotWithShape="1">
            <a:blip r:embed="rId3">
              <a:alphaModFix amt="18000"/>
            </a:blip>
            <a:srcRect/>
            <a:stretch>
              <a:fillRect l="-2914" t="-5345" r="-10186" b="-11765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gradFill flip="none" rotWithShape="1">
            <a:gsLst>
              <a:gs pos="85000">
                <a:schemeClr val="tx2">
                  <a:lumMod val="50000"/>
                </a:schemeClr>
              </a:gs>
              <a:gs pos="0">
                <a:schemeClr val="bg1">
                  <a:shade val="30000"/>
                  <a:satMod val="20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7610101" y="82296"/>
            <a:ext cx="1060704" cy="1060704"/>
          </a:xfrm>
          <a:prstGeom prst="ellipse">
            <a:avLst/>
          </a:prstGeom>
          <a:blipFill dpi="0" rotWithShape="1">
            <a:blip r:embed="rId4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1843" y="106678"/>
            <a:ext cx="5872376" cy="1188722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Office of Justice Services</a:t>
            </a:r>
            <a:b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28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Justice Support Directorate</a:t>
            </a:r>
            <a: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sz="3200" b="1" dirty="0" smtClean="0">
                <a:ln w="3175">
                  <a:solidFill>
                    <a:srgbClr val="A22700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200" b="1" dirty="0" smtClean="0">
                <a:ln w="3175">
                  <a:solidFill>
                    <a:schemeClr val="bg1">
                      <a:lumMod val="85000"/>
                    </a:schemeClr>
                  </a:solidFill>
                  <a:prstDash val="solid"/>
                </a:ln>
                <a:solidFill>
                  <a:srgbClr val="A82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Tribal Court Assessment Program</a:t>
            </a:r>
            <a:endParaRPr lang="en-US" sz="3200" b="1" dirty="0">
              <a:ln w="3175">
                <a:solidFill>
                  <a:schemeClr val="bg1">
                    <a:lumMod val="85000"/>
                  </a:schemeClr>
                </a:solidFill>
                <a:prstDash val="solid"/>
              </a:ln>
              <a:solidFill>
                <a:srgbClr val="A82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29400" y="6120110"/>
            <a:ext cx="2171322" cy="6614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Tribal-Interior Budget Council (TIBC)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August 6, 2015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</a:rPr>
              <a:t>Albuquerque, New Mexico</a:t>
            </a:r>
            <a:endParaRPr lang="en-US" sz="1100" dirty="0">
              <a:ln w="3175">
                <a:solidFill>
                  <a:schemeClr val="tx1"/>
                </a:solidFill>
              </a:ln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4800" y="1523298"/>
            <a:ext cx="87663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i="1" dirty="0" smtClean="0"/>
              <a:t>After a letter from a tribe requesting to participate …</a:t>
            </a:r>
            <a:endParaRPr lang="en-US" sz="3000" i="1" dirty="0"/>
          </a:p>
        </p:txBody>
      </p:sp>
      <p:sp>
        <p:nvSpPr>
          <p:cNvPr id="19" name="Rectangle 18"/>
          <p:cNvSpPr/>
          <p:nvPr/>
        </p:nvSpPr>
        <p:spPr>
          <a:xfrm>
            <a:off x="331922" y="2073961"/>
            <a:ext cx="8766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Five-Step Tribal Court Assessment Process:</a:t>
            </a:r>
            <a:endParaRPr lang="en-US" sz="3600" dirty="0"/>
          </a:p>
        </p:txBody>
      </p:sp>
      <p:sp>
        <p:nvSpPr>
          <p:cNvPr id="20" name="Rectangle 19"/>
          <p:cNvSpPr/>
          <p:nvPr/>
        </p:nvSpPr>
        <p:spPr>
          <a:xfrm>
            <a:off x="457200" y="2671620"/>
            <a:ext cx="87663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3000" dirty="0" smtClean="0">
                <a:solidFill>
                  <a:srgbClr val="CC3300"/>
                </a:solidFill>
              </a:rPr>
              <a:t>Step 1: </a:t>
            </a:r>
            <a:r>
              <a:rPr lang="en-US" sz="3000" dirty="0" smtClean="0"/>
              <a:t>Documentation Gathering;</a:t>
            </a:r>
            <a:endParaRPr lang="en-US" sz="3000" dirty="0"/>
          </a:p>
        </p:txBody>
      </p:sp>
      <p:sp>
        <p:nvSpPr>
          <p:cNvPr id="21" name="Rectangle 20"/>
          <p:cNvSpPr/>
          <p:nvPr/>
        </p:nvSpPr>
        <p:spPr>
          <a:xfrm>
            <a:off x="457200" y="3272960"/>
            <a:ext cx="87967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3000" dirty="0" smtClean="0">
                <a:solidFill>
                  <a:srgbClr val="CC3300"/>
                </a:solidFill>
              </a:rPr>
              <a:t>Step 2: </a:t>
            </a:r>
            <a:r>
              <a:rPr lang="en-US" sz="3000" dirty="0" smtClean="0"/>
              <a:t>Initial Visit;</a:t>
            </a:r>
            <a:endParaRPr lang="en-US" sz="3000" dirty="0"/>
          </a:p>
        </p:txBody>
      </p:sp>
      <p:sp>
        <p:nvSpPr>
          <p:cNvPr id="22" name="Rectangle 21"/>
          <p:cNvSpPr/>
          <p:nvPr/>
        </p:nvSpPr>
        <p:spPr>
          <a:xfrm>
            <a:off x="457200" y="3828579"/>
            <a:ext cx="87967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3000" dirty="0" smtClean="0">
                <a:solidFill>
                  <a:srgbClr val="CC3300"/>
                </a:solidFill>
              </a:rPr>
              <a:t>Step 3: </a:t>
            </a:r>
            <a:r>
              <a:rPr lang="en-US" sz="3000" dirty="0" smtClean="0"/>
              <a:t>Three-Day Onsite Assessment;</a:t>
            </a:r>
            <a:endParaRPr lang="en-US" sz="3000" dirty="0"/>
          </a:p>
        </p:txBody>
      </p:sp>
      <p:sp>
        <p:nvSpPr>
          <p:cNvPr id="23" name="Rectangle 22"/>
          <p:cNvSpPr/>
          <p:nvPr/>
        </p:nvSpPr>
        <p:spPr>
          <a:xfrm>
            <a:off x="457200" y="4405783"/>
            <a:ext cx="88420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3000" dirty="0" smtClean="0">
                <a:solidFill>
                  <a:srgbClr val="CC3300"/>
                </a:solidFill>
              </a:rPr>
              <a:t>Step 4: </a:t>
            </a:r>
            <a:r>
              <a:rPr lang="en-US" sz="3000" dirty="0" smtClean="0"/>
              <a:t>Present Findings and Recommendations;</a:t>
            </a:r>
            <a:endParaRPr lang="en-US" sz="3000" dirty="0"/>
          </a:p>
        </p:txBody>
      </p:sp>
      <p:sp>
        <p:nvSpPr>
          <p:cNvPr id="24" name="Rectangle 23"/>
          <p:cNvSpPr/>
          <p:nvPr/>
        </p:nvSpPr>
        <p:spPr>
          <a:xfrm>
            <a:off x="457200" y="4999679"/>
            <a:ext cx="87967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3000" dirty="0" smtClean="0">
                <a:solidFill>
                  <a:srgbClr val="CC3300"/>
                </a:solidFill>
              </a:rPr>
              <a:t>Step 5: </a:t>
            </a:r>
            <a:r>
              <a:rPr lang="en-US" sz="3000" dirty="0" smtClean="0"/>
              <a:t>Follow-up and Next Steps.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42396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929</Words>
  <Application>Microsoft Macintosh PowerPoint</Application>
  <PresentationFormat>On-screen Show (4:3)</PresentationFormat>
  <Paragraphs>134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U.S. Department of the Interior Bureau of Indian Affairs Office of Justice Services</vt:lpstr>
      <vt:lpstr>Office of Justice Services Tribal Justice Support Directorate</vt:lpstr>
      <vt:lpstr>Office of Justice Services Tribal Justice Support Directorate</vt:lpstr>
      <vt:lpstr>Office of Justice Services Tribal Justice Support Directorate</vt:lpstr>
      <vt:lpstr>Office of Justice Services Tribal Justice Support Directorate Tribal Court Assessment Program</vt:lpstr>
      <vt:lpstr>Office of Justice Services Tribal Justice Support Directorate Tribal Court Assessment Program</vt:lpstr>
      <vt:lpstr>Office of Justice Services Tribal Justice Support Directorate Tribal Court Assessment Program</vt:lpstr>
      <vt:lpstr>Office of Justice Services Tribal Justice Support Directorate Tribal Court Assessment Program</vt:lpstr>
      <vt:lpstr>Office of Justice Services Tribal Justice Support Directorate Tribal Court Assessment Program</vt:lpstr>
      <vt:lpstr>Office of Justice Services Tribal Justice Support Directorate</vt:lpstr>
      <vt:lpstr>Office of Justice Services Tribal Justice Support Directorate References</vt:lpstr>
      <vt:lpstr>Office of Justice Services Tribal Justice Support Directorate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Anderson</dc:creator>
  <cp:lastModifiedBy>Amber Ebarb</cp:lastModifiedBy>
  <cp:revision>35</cp:revision>
  <dcterms:created xsi:type="dcterms:W3CDTF">2015-07-24T17:13:50Z</dcterms:created>
  <dcterms:modified xsi:type="dcterms:W3CDTF">2015-08-06T16:42:21Z</dcterms:modified>
</cp:coreProperties>
</file>