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2" r:id="rId5"/>
    <p:sldId id="274" r:id="rId6"/>
    <p:sldId id="264" r:id="rId7"/>
    <p:sldId id="265" r:id="rId8"/>
    <p:sldId id="260" r:id="rId9"/>
    <p:sldId id="266"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248"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23B639-E1FB-43FB-BAC2-A701068A55CF}" type="datetimeFigureOut">
              <a:rPr lang="en-US" smtClean="0"/>
              <a:t>7/27/17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2934D0-1859-47E2-AAA8-4A1E8B023A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2934D0-1859-47E2-AAA8-4A1E8B023A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2934D0-1859-47E2-AAA8-4A1E8B023A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2934D0-1859-47E2-AAA8-4A1E8B023A4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2934D0-1859-47E2-AAA8-4A1E8B023A4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2934D0-1859-47E2-AAA8-4A1E8B023A4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2934D0-1859-47E2-AAA8-4A1E8B023A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2934D0-1859-47E2-AAA8-4A1E8B023A4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23B639-E1FB-43FB-BAC2-A701068A55CF}" type="datetimeFigureOut">
              <a:rPr lang="en-US" smtClean="0"/>
              <a:t>7/27/17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2934D0-1859-47E2-AAA8-4A1E8B023A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23B639-E1FB-43FB-BAC2-A701068A55CF}" type="datetimeFigureOut">
              <a:rPr lang="en-US" smtClean="0"/>
              <a:t>7/27/17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2934D0-1859-47E2-AAA8-4A1E8B023A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23B639-E1FB-43FB-BAC2-A701068A55CF}" type="datetimeFigureOut">
              <a:rPr lang="en-US" smtClean="0"/>
              <a:t>7/27/17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2934D0-1859-47E2-AAA8-4A1E8B023A4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23B639-E1FB-43FB-BAC2-A701068A55CF}" type="datetimeFigureOut">
              <a:rPr lang="en-US" smtClean="0"/>
              <a:t>7/27/17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2934D0-1859-47E2-AAA8-4A1E8B023A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Excel_Sheet1.xls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fontScale="90000"/>
          </a:bodyPr>
          <a:lstStyle/>
          <a:p>
            <a:r>
              <a:rPr lang="en-US" dirty="0" smtClean="0"/>
              <a:t>BIA Tribal Transportation Program</a:t>
            </a:r>
            <a:endParaRPr lang="en-US" dirty="0"/>
          </a:p>
        </p:txBody>
      </p:sp>
      <p:sp>
        <p:nvSpPr>
          <p:cNvPr id="3" name="Subtitle 2"/>
          <p:cNvSpPr>
            <a:spLocks noGrp="1"/>
          </p:cNvSpPr>
          <p:nvPr>
            <p:ph type="subTitle" idx="1"/>
          </p:nvPr>
        </p:nvSpPr>
        <p:spPr>
          <a:xfrm>
            <a:off x="685800" y="2971800"/>
            <a:ext cx="7772400" cy="1839511"/>
          </a:xfrm>
        </p:spPr>
        <p:txBody>
          <a:bodyPr>
            <a:normAutofit fontScale="85000" lnSpcReduction="20000"/>
          </a:bodyPr>
          <a:lstStyle/>
          <a:p>
            <a:r>
              <a:rPr lang="en-US" dirty="0" smtClean="0"/>
              <a:t>Tribal Interior Budget Council</a:t>
            </a:r>
          </a:p>
          <a:p>
            <a:r>
              <a:rPr lang="en-US" dirty="0" smtClean="0"/>
              <a:t>Subcommittee on Road Maintenance</a:t>
            </a:r>
          </a:p>
          <a:p>
            <a:r>
              <a:rPr lang="en-US" dirty="0" smtClean="0"/>
              <a:t>Twin Arrows Resort and Conference Center</a:t>
            </a:r>
          </a:p>
          <a:p>
            <a:r>
              <a:rPr lang="en-US" dirty="0" smtClean="0"/>
              <a:t>Flagstaff, AZ</a:t>
            </a:r>
          </a:p>
          <a:p>
            <a:r>
              <a:rPr lang="en-US" dirty="0" smtClean="0"/>
              <a:t>July 27, 2017</a:t>
            </a:r>
          </a:p>
        </p:txBody>
      </p:sp>
    </p:spTree>
    <p:extLst>
      <p:ext uri="{BB962C8B-B14F-4D97-AF65-F5344CB8AC3E}">
        <p14:creationId xmlns:p14="http://schemas.microsoft.com/office/powerpoint/2010/main" val="41344419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 Reporting from the FAST Act for Tribal Transportation Program funding (this does not include BIA Road Maintenance funds) shows data is being collected</a:t>
            </a:r>
          </a:p>
          <a:p>
            <a:pPr lvl="1"/>
            <a:r>
              <a:rPr lang="en-US" dirty="0" smtClean="0"/>
              <a:t>Example:  Tribes planned to use $55 M for maintaining roads (this includes all ownerships)</a:t>
            </a:r>
          </a:p>
          <a:p>
            <a:pPr lvl="1"/>
            <a:r>
              <a:rPr lang="en-US" dirty="0" smtClean="0"/>
              <a:t>The actual end of the year report indicates that they spent $41 M on maintaining these roads.</a:t>
            </a:r>
          </a:p>
          <a:p>
            <a:r>
              <a:rPr lang="en-US" dirty="0" smtClean="0"/>
              <a:t>The TIBC </a:t>
            </a:r>
            <a:r>
              <a:rPr lang="en-US" smtClean="0"/>
              <a:t>RM Subcommittee </a:t>
            </a:r>
            <a:r>
              <a:rPr lang="en-US" dirty="0" smtClean="0"/>
              <a:t>is optimistic that this can also be accomplished </a:t>
            </a:r>
            <a:endParaRPr lang="en-US" dirty="0"/>
          </a:p>
        </p:txBody>
      </p:sp>
      <p:sp>
        <p:nvSpPr>
          <p:cNvPr id="3" name="Title 2"/>
          <p:cNvSpPr>
            <a:spLocks noGrp="1"/>
          </p:cNvSpPr>
          <p:nvPr>
            <p:ph type="title"/>
          </p:nvPr>
        </p:nvSpPr>
        <p:spPr/>
        <p:txBody>
          <a:bodyPr/>
          <a:lstStyle/>
          <a:p>
            <a:r>
              <a:rPr lang="en-US" dirty="0" smtClean="0"/>
              <a:t>DATA Reporting under FAST</a:t>
            </a:r>
            <a:endParaRPr lang="en-US" dirty="0"/>
          </a:p>
        </p:txBody>
      </p:sp>
    </p:spTree>
    <p:extLst>
      <p:ext uri="{BB962C8B-B14F-4D97-AF65-F5344CB8AC3E}">
        <p14:creationId xmlns:p14="http://schemas.microsoft.com/office/powerpoint/2010/main" val="8880045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Overview of Subcommittee</a:t>
            </a:r>
          </a:p>
          <a:p>
            <a:r>
              <a:rPr lang="en-US" dirty="0" smtClean="0"/>
              <a:t>Nomination of Additional Co Chairs</a:t>
            </a:r>
          </a:p>
          <a:p>
            <a:r>
              <a:rPr lang="en-US" dirty="0" smtClean="0"/>
              <a:t>FY2017 Budget (TTP and BIA Road </a:t>
            </a:r>
            <a:r>
              <a:rPr lang="en-US" dirty="0" err="1" smtClean="0"/>
              <a:t>Maint</a:t>
            </a:r>
            <a:r>
              <a:rPr lang="en-US" dirty="0" smtClean="0"/>
              <a:t>.)</a:t>
            </a:r>
          </a:p>
          <a:p>
            <a:r>
              <a:rPr lang="en-US" dirty="0" smtClean="0"/>
              <a:t>GAO Report: TRIBAL TRANSPORTATION  -  Better Data Could Improve Road Management and Inform Indian Student Attendance Strategies</a:t>
            </a:r>
          </a:p>
          <a:p>
            <a:r>
              <a:rPr lang="en-US" dirty="0" smtClean="0"/>
              <a:t>Data Reporting under the FAST Act</a:t>
            </a:r>
          </a:p>
          <a:p>
            <a:endParaRPr lang="en-US" dirty="0"/>
          </a:p>
        </p:txBody>
      </p:sp>
      <p:sp>
        <p:nvSpPr>
          <p:cNvPr id="2" name="Title 1"/>
          <p:cNvSpPr>
            <a:spLocks noGrp="1"/>
          </p:cNvSpPr>
          <p:nvPr>
            <p:ph type="title"/>
          </p:nvPr>
        </p:nvSpPr>
        <p:spPr/>
        <p:txBody>
          <a:bodyPr/>
          <a:lstStyle/>
          <a:p>
            <a:r>
              <a:rPr lang="en-US" dirty="0" smtClean="0"/>
              <a:t>Topics</a:t>
            </a:r>
            <a:endParaRPr lang="en-US" dirty="0"/>
          </a:p>
        </p:txBody>
      </p:sp>
    </p:spTree>
    <p:extLst>
      <p:ext uri="{BB962C8B-B14F-4D97-AF65-F5344CB8AC3E}">
        <p14:creationId xmlns:p14="http://schemas.microsoft.com/office/powerpoint/2010/main" val="2276927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Established in March 2016</a:t>
            </a:r>
          </a:p>
          <a:p>
            <a:r>
              <a:rPr lang="en-US" dirty="0" smtClean="0"/>
              <a:t>Accomplishments:</a:t>
            </a:r>
          </a:p>
          <a:p>
            <a:pPr lvl="1"/>
            <a:r>
              <a:rPr lang="en-US" dirty="0" smtClean="0"/>
              <a:t>Plan of action development</a:t>
            </a:r>
          </a:p>
          <a:p>
            <a:pPr lvl="1"/>
            <a:r>
              <a:rPr lang="en-US" dirty="0" smtClean="0"/>
              <a:t>Recommendations to full TIBC on establishing 4 priorities</a:t>
            </a:r>
          </a:p>
          <a:p>
            <a:pPr lvl="2"/>
            <a:r>
              <a:rPr lang="en-US" dirty="0"/>
              <a:t>Separate line item        </a:t>
            </a:r>
            <a:r>
              <a:rPr lang="en-US" dirty="0">
                <a:solidFill>
                  <a:srgbClr val="FF0000"/>
                </a:solidFill>
              </a:rPr>
              <a:t>∙  </a:t>
            </a:r>
            <a:r>
              <a:rPr lang="en-US" dirty="0"/>
              <a:t>Data Collection</a:t>
            </a:r>
          </a:p>
          <a:p>
            <a:pPr lvl="2"/>
            <a:r>
              <a:rPr lang="en-US" dirty="0"/>
              <a:t>Emergency fund pool   </a:t>
            </a:r>
            <a:r>
              <a:rPr lang="en-US" dirty="0">
                <a:solidFill>
                  <a:srgbClr val="FF0000"/>
                </a:solidFill>
              </a:rPr>
              <a:t>∙  </a:t>
            </a:r>
            <a:r>
              <a:rPr lang="en-US" dirty="0"/>
              <a:t>Include deferred </a:t>
            </a:r>
            <a:r>
              <a:rPr lang="en-US" dirty="0" err="1"/>
              <a:t>maint</a:t>
            </a:r>
            <a:r>
              <a:rPr lang="en-US" dirty="0"/>
              <a:t>. In</a:t>
            </a:r>
          </a:p>
          <a:p>
            <a:pPr marL="630936" lvl="2" indent="0">
              <a:buNone/>
            </a:pPr>
            <a:r>
              <a:rPr lang="en-US" dirty="0"/>
              <a:t>                                          annual budget report</a:t>
            </a:r>
          </a:p>
          <a:p>
            <a:pPr lvl="1"/>
            <a:r>
              <a:rPr lang="en-US" dirty="0" smtClean="0"/>
              <a:t>Survey on Data collection (GPRO providing assistance):  August 2017 implementation</a:t>
            </a:r>
          </a:p>
          <a:p>
            <a:endParaRPr lang="en-US" dirty="0" smtClean="0"/>
          </a:p>
          <a:p>
            <a:pPr marL="630936" lvl="2" indent="0">
              <a:buNone/>
            </a:pPr>
            <a:endParaRPr lang="en-US" dirty="0"/>
          </a:p>
        </p:txBody>
      </p:sp>
      <p:sp>
        <p:nvSpPr>
          <p:cNvPr id="3" name="Title 2"/>
          <p:cNvSpPr>
            <a:spLocks noGrp="1"/>
          </p:cNvSpPr>
          <p:nvPr>
            <p:ph type="title"/>
          </p:nvPr>
        </p:nvSpPr>
        <p:spPr/>
        <p:txBody>
          <a:bodyPr/>
          <a:lstStyle/>
          <a:p>
            <a:r>
              <a:rPr lang="en-US" dirty="0" smtClean="0"/>
              <a:t>Subcommittee Overview</a:t>
            </a:r>
            <a:endParaRPr lang="en-US" dirty="0"/>
          </a:p>
        </p:txBody>
      </p:sp>
    </p:spTree>
    <p:extLst>
      <p:ext uri="{BB962C8B-B14F-4D97-AF65-F5344CB8AC3E}">
        <p14:creationId xmlns:p14="http://schemas.microsoft.com/office/powerpoint/2010/main" val="16156140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Co-Chairs:</a:t>
            </a:r>
          </a:p>
          <a:p>
            <a:pPr lvl="1"/>
            <a:r>
              <a:rPr lang="en-US" dirty="0" smtClean="0"/>
              <a:t>Dakota Longbrake, Cheyenne River Sioux Tribe - Existing</a:t>
            </a:r>
          </a:p>
          <a:p>
            <a:pPr lvl="1"/>
            <a:r>
              <a:rPr lang="en-US" dirty="0" smtClean="0"/>
              <a:t>Dave Kelley, Oglala Sioux Tribe - New</a:t>
            </a:r>
          </a:p>
          <a:p>
            <a:pPr lvl="1"/>
            <a:r>
              <a:rPr lang="en-US" dirty="0"/>
              <a:t>Michael </a:t>
            </a:r>
            <a:r>
              <a:rPr lang="en-US" dirty="0" err="1" smtClean="0"/>
              <a:t>Lomayaktewa</a:t>
            </a:r>
            <a:r>
              <a:rPr lang="en-US" dirty="0" smtClean="0"/>
              <a:t>, Hopi Tribe - New</a:t>
            </a:r>
            <a:endParaRPr lang="en-US" dirty="0"/>
          </a:p>
        </p:txBody>
      </p:sp>
      <p:sp>
        <p:nvSpPr>
          <p:cNvPr id="3" name="Title 2"/>
          <p:cNvSpPr>
            <a:spLocks noGrp="1"/>
          </p:cNvSpPr>
          <p:nvPr>
            <p:ph type="title"/>
          </p:nvPr>
        </p:nvSpPr>
        <p:spPr/>
        <p:txBody>
          <a:bodyPr>
            <a:normAutofit fontScale="90000"/>
          </a:bodyPr>
          <a:lstStyle/>
          <a:p>
            <a:pPr algn="ctr"/>
            <a:r>
              <a:rPr lang="en-US" dirty="0" smtClean="0"/>
              <a:t>Subcommittee Recommendation</a:t>
            </a:r>
            <a:endParaRPr lang="en-US" dirty="0"/>
          </a:p>
        </p:txBody>
      </p:sp>
    </p:spTree>
    <p:extLst>
      <p:ext uri="{BB962C8B-B14F-4D97-AF65-F5344CB8AC3E}">
        <p14:creationId xmlns:p14="http://schemas.microsoft.com/office/powerpoint/2010/main" val="5276757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FY2017 TTP Funding Summary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49840087"/>
              </p:ext>
            </p:extLst>
          </p:nvPr>
        </p:nvGraphicFramePr>
        <p:xfrm>
          <a:off x="1143000" y="2138363"/>
          <a:ext cx="6553199" cy="3448382"/>
        </p:xfrm>
        <a:graphic>
          <a:graphicData uri="http://schemas.openxmlformats.org/presentationml/2006/ole">
            <mc:AlternateContent xmlns:mc="http://schemas.openxmlformats.org/markup-compatibility/2006">
              <mc:Choice xmlns:v="urn:schemas-microsoft-com:vml" Requires="v">
                <p:oleObj spid="_x0000_s1036" name="Worksheet" r:id="rId4" imgW="4905366" imgH="2581375" progId="Excel.Sheet.12">
                  <p:embed/>
                </p:oleObj>
              </mc:Choice>
              <mc:Fallback>
                <p:oleObj name="Worksheet" r:id="rId4" imgW="4905366" imgH="2581375" progId="Excel.Sheet.12">
                  <p:embed/>
                  <p:pic>
                    <p:nvPicPr>
                      <p:cNvPr id="0" name=""/>
                      <p:cNvPicPr/>
                      <p:nvPr/>
                    </p:nvPicPr>
                    <p:blipFill>
                      <a:blip r:embed="rId5"/>
                      <a:stretch>
                        <a:fillRect/>
                      </a:stretch>
                    </p:blipFill>
                    <p:spPr>
                      <a:xfrm>
                        <a:off x="1143000" y="2138363"/>
                        <a:ext cx="6553199" cy="3448382"/>
                      </a:xfrm>
                      <a:prstGeom prst="rect">
                        <a:avLst/>
                      </a:prstGeom>
                    </p:spPr>
                  </p:pic>
                </p:oleObj>
              </mc:Fallback>
            </mc:AlternateContent>
          </a:graphicData>
        </a:graphic>
      </p:graphicFrame>
      <p:sp>
        <p:nvSpPr>
          <p:cNvPr id="5" name="TextBox 4"/>
          <p:cNvSpPr txBox="1"/>
          <p:nvPr/>
        </p:nvSpPr>
        <p:spPr>
          <a:xfrm>
            <a:off x="7848600" y="3092541"/>
            <a:ext cx="838200" cy="307777"/>
          </a:xfrm>
          <a:prstGeom prst="rect">
            <a:avLst/>
          </a:prstGeom>
          <a:noFill/>
        </p:spPr>
        <p:txBody>
          <a:bodyPr wrap="square" rtlCol="0">
            <a:spAutoFit/>
          </a:bodyPr>
          <a:lstStyle/>
          <a:p>
            <a:r>
              <a:rPr lang="en-US" sz="1400" b="1" dirty="0" smtClean="0">
                <a:solidFill>
                  <a:srgbClr val="FF0000"/>
                </a:solidFill>
              </a:rPr>
              <a:t>-7.2%</a:t>
            </a:r>
            <a:endParaRPr lang="en-US" sz="1400" b="1" dirty="0">
              <a:solidFill>
                <a:srgbClr val="FF0000"/>
              </a:solidFill>
            </a:endParaRPr>
          </a:p>
        </p:txBody>
      </p:sp>
    </p:spTree>
    <p:extLst>
      <p:ext uri="{BB962C8B-B14F-4D97-AF65-F5344CB8AC3E}">
        <p14:creationId xmlns:p14="http://schemas.microsoft.com/office/powerpoint/2010/main" val="12811584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FY2017 Road Maintenance</a:t>
            </a:r>
          </a:p>
          <a:p>
            <a:pPr lvl="1"/>
            <a:r>
              <a:rPr lang="en-US" dirty="0" smtClean="0"/>
              <a:t>FY2017 Interior Appropriations Language:  </a:t>
            </a:r>
          </a:p>
          <a:p>
            <a:pPr lvl="2"/>
            <a:r>
              <a:rPr lang="en-US" dirty="0" smtClean="0"/>
              <a:t>Road maintenance is funded at $30,307,000. The Bureau is urged to focus the program increase on roads and bridges in poor or failing condition, particularly along school bus routes. The Bureau is directed to consolidate the reporting requirements for road maintenance contained in the House and Senate reports and to report back to the Committees within 60 days of enactment of this Act.</a:t>
            </a:r>
          </a:p>
          <a:p>
            <a:pPr lvl="2"/>
            <a:endParaRPr lang="en-US" dirty="0" smtClean="0"/>
          </a:p>
          <a:p>
            <a:pPr lvl="2"/>
            <a:endParaRPr lang="en-US" dirty="0" smtClean="0"/>
          </a:p>
          <a:p>
            <a:pPr lvl="1"/>
            <a:endParaRPr lang="en-US" dirty="0" smtClean="0"/>
          </a:p>
          <a:p>
            <a:pPr lvl="2"/>
            <a:endParaRPr lang="en-US" dirty="0" smtClean="0"/>
          </a:p>
          <a:p>
            <a:pPr lvl="2"/>
            <a:endParaRPr lang="en-US" dirty="0"/>
          </a:p>
        </p:txBody>
      </p:sp>
      <p:sp>
        <p:nvSpPr>
          <p:cNvPr id="2" name="Title 1"/>
          <p:cNvSpPr>
            <a:spLocks noGrp="1"/>
          </p:cNvSpPr>
          <p:nvPr>
            <p:ph type="title"/>
          </p:nvPr>
        </p:nvSpPr>
        <p:spPr/>
        <p:txBody>
          <a:bodyPr>
            <a:normAutofit fontScale="90000"/>
          </a:bodyPr>
          <a:lstStyle/>
          <a:p>
            <a:r>
              <a:rPr lang="en-US" dirty="0" smtClean="0"/>
              <a:t>FY2017 Budget (BIA Road </a:t>
            </a:r>
            <a:r>
              <a:rPr lang="en-US" dirty="0" err="1" smtClean="0"/>
              <a:t>Maint</a:t>
            </a:r>
            <a:r>
              <a:rPr lang="en-US" dirty="0" smtClean="0"/>
              <a:t>.)</a:t>
            </a:r>
          </a:p>
        </p:txBody>
      </p:sp>
    </p:spTree>
    <p:extLst>
      <p:ext uri="{BB962C8B-B14F-4D97-AF65-F5344CB8AC3E}">
        <p14:creationId xmlns:p14="http://schemas.microsoft.com/office/powerpoint/2010/main" val="30366551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a:bodyPr>
          <a:lstStyle/>
          <a:p>
            <a:r>
              <a:rPr lang="en-US" dirty="0" smtClean="0"/>
              <a:t>1.	Focus increase on roads and bridges in poor or failing condition, particularly along school bus routes.</a:t>
            </a:r>
          </a:p>
          <a:p>
            <a:r>
              <a:rPr lang="en-US" dirty="0" smtClean="0"/>
              <a:t>2.	Consolidate the reporting requirements in the House and Senate reports.</a:t>
            </a:r>
          </a:p>
          <a:p>
            <a:r>
              <a:rPr lang="en-US" dirty="0" smtClean="0"/>
              <a:t>Reports:</a:t>
            </a:r>
          </a:p>
          <a:p>
            <a:pPr lvl="1"/>
            <a:r>
              <a:rPr lang="en-US" dirty="0" smtClean="0"/>
              <a:t>16% of BIA roads are in acceptable condition</a:t>
            </a:r>
          </a:p>
          <a:p>
            <a:pPr lvl="1"/>
            <a:r>
              <a:rPr lang="en-US" dirty="0" smtClean="0"/>
              <a:t>67% of BIA Bridges are in acceptable condition</a:t>
            </a:r>
          </a:p>
          <a:p>
            <a:pPr lvl="1"/>
            <a:r>
              <a:rPr lang="en-US" dirty="0" smtClean="0"/>
              <a:t>Concern by substantial Road </a:t>
            </a:r>
            <a:r>
              <a:rPr lang="en-US" dirty="0" err="1" smtClean="0"/>
              <a:t>Maint</a:t>
            </a:r>
            <a:r>
              <a:rPr lang="en-US" dirty="0" smtClean="0"/>
              <a:t>. Backlog (Deferred </a:t>
            </a:r>
            <a:r>
              <a:rPr lang="en-US" dirty="0" err="1" smtClean="0"/>
              <a:t>Maint</a:t>
            </a:r>
            <a:r>
              <a:rPr lang="en-US" dirty="0" smtClean="0"/>
              <a:t>)</a:t>
            </a:r>
          </a:p>
          <a:p>
            <a:pPr lvl="1"/>
            <a:r>
              <a:rPr lang="en-US" dirty="0" smtClean="0"/>
              <a:t>Safety and emergency access to remote and isolated communities</a:t>
            </a:r>
          </a:p>
          <a:p>
            <a:pPr lvl="2"/>
            <a:endParaRPr lang="en-US" dirty="0" smtClean="0"/>
          </a:p>
          <a:p>
            <a:pPr lvl="1"/>
            <a:endParaRPr lang="en-US" dirty="0" smtClean="0"/>
          </a:p>
          <a:p>
            <a:pPr lvl="2"/>
            <a:endParaRPr lang="en-US" dirty="0" smtClean="0"/>
          </a:p>
          <a:p>
            <a:pPr lvl="2"/>
            <a:endParaRPr lang="en-US" dirty="0"/>
          </a:p>
        </p:txBody>
      </p:sp>
      <p:sp>
        <p:nvSpPr>
          <p:cNvPr id="2" name="Title 1"/>
          <p:cNvSpPr>
            <a:spLocks noGrp="1"/>
          </p:cNvSpPr>
          <p:nvPr>
            <p:ph type="title"/>
          </p:nvPr>
        </p:nvSpPr>
        <p:spPr/>
        <p:txBody>
          <a:bodyPr>
            <a:normAutofit fontScale="90000"/>
          </a:bodyPr>
          <a:lstStyle/>
          <a:p>
            <a:r>
              <a:rPr lang="en-US" dirty="0" smtClean="0"/>
              <a:t>FY2017 Budget (BIA Road </a:t>
            </a:r>
            <a:r>
              <a:rPr lang="en-US" dirty="0" err="1" smtClean="0"/>
              <a:t>Maint</a:t>
            </a:r>
            <a:r>
              <a:rPr lang="en-US" dirty="0" smtClean="0"/>
              <a:t>.) </a:t>
            </a:r>
            <a:r>
              <a:rPr lang="en-US" sz="3100" dirty="0" smtClean="0"/>
              <a:t>(Cont.)</a:t>
            </a:r>
          </a:p>
        </p:txBody>
      </p:sp>
    </p:spTree>
    <p:extLst>
      <p:ext uri="{BB962C8B-B14F-4D97-AF65-F5344CB8AC3E}">
        <p14:creationId xmlns:p14="http://schemas.microsoft.com/office/powerpoint/2010/main" val="30272782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sz="3300" dirty="0" smtClean="0"/>
              <a:t>National Tribal Transportation Facility Inventory (NTTFI) Recommendations:</a:t>
            </a:r>
          </a:p>
          <a:p>
            <a:pPr lvl="1"/>
            <a:r>
              <a:rPr lang="en-US" dirty="0" smtClean="0"/>
              <a:t>GAO recommends that the Secretary of the Interior direct the Assistant Secretary-Indian Affairs to take the following three actions:</a:t>
            </a:r>
          </a:p>
          <a:p>
            <a:pPr lvl="1"/>
            <a:r>
              <a:rPr lang="en-US" b="1" dirty="0" smtClean="0"/>
              <a:t>• coordinate with the FHWA and tribal stakeholders and reexamine the need for road-description and condition data currently collected in the NTTFI and eliminate fields that do not serve an identified purpose,</a:t>
            </a:r>
          </a:p>
          <a:p>
            <a:pPr lvl="1"/>
            <a:r>
              <a:rPr lang="en-US" b="1" dirty="0" smtClean="0"/>
              <a:t>• for fields determined to have continued relevance for management and program oversight take steps to improve the quality of these data by clarifying guidance in the NTTFI coding guide that tribes use to collect data and by providing additional guidance on steps needed to ensure that data are consistently reported, and</a:t>
            </a:r>
          </a:p>
          <a:p>
            <a:pPr lvl="1"/>
            <a:r>
              <a:rPr lang="en-US" b="1" dirty="0" smtClean="0"/>
              <a:t>• establish a process to monitor data to facilitate timely and targeted corrections to missing or erroneous data.</a:t>
            </a:r>
          </a:p>
        </p:txBody>
      </p:sp>
      <p:sp>
        <p:nvSpPr>
          <p:cNvPr id="2" name="Title 1"/>
          <p:cNvSpPr>
            <a:spLocks noGrp="1"/>
          </p:cNvSpPr>
          <p:nvPr>
            <p:ph type="title"/>
          </p:nvPr>
        </p:nvSpPr>
        <p:spPr/>
        <p:txBody>
          <a:bodyPr>
            <a:noAutofit/>
          </a:bodyPr>
          <a:lstStyle/>
          <a:p>
            <a:r>
              <a:rPr lang="en-US" sz="2400" dirty="0" smtClean="0"/>
              <a:t>GAO Report: TRIBAL TRANSPORTATION  -  Better Data Could Improve Road Management and Inform Indian Student Attendance Strategies</a:t>
            </a:r>
            <a:endParaRPr lang="en-US" sz="2400" dirty="0"/>
          </a:p>
        </p:txBody>
      </p:sp>
    </p:spTree>
    <p:extLst>
      <p:ext uri="{BB962C8B-B14F-4D97-AF65-F5344CB8AC3E}">
        <p14:creationId xmlns:p14="http://schemas.microsoft.com/office/powerpoint/2010/main" val="1601371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224272"/>
          </a:xfrm>
        </p:spPr>
        <p:txBody>
          <a:bodyPr>
            <a:normAutofit/>
          </a:bodyPr>
          <a:lstStyle/>
          <a:p>
            <a:r>
              <a:rPr lang="en-US" sz="2800" dirty="0" smtClean="0"/>
              <a:t>Deferred Maintenance Reporting (DMR) Recommendations:</a:t>
            </a:r>
          </a:p>
          <a:p>
            <a:pPr lvl="1"/>
            <a:r>
              <a:rPr lang="en-US" sz="2200" dirty="0" smtClean="0"/>
              <a:t>GAO recommends that the Secretary of the Interior direct the Assistant Secretary-Indian Affairs to take the following three actions:</a:t>
            </a:r>
          </a:p>
          <a:p>
            <a:pPr lvl="1"/>
            <a:r>
              <a:rPr lang="en-US" sz="2200" b="1" dirty="0" smtClean="0"/>
              <a:t>• develop a means to document when the level of service for each road section was last evaluated,</a:t>
            </a:r>
          </a:p>
          <a:p>
            <a:pPr lvl="1"/>
            <a:r>
              <a:rPr lang="en-US" sz="2200" b="1" dirty="0" smtClean="0"/>
              <a:t>• develop and maintain documentation supporting the unit costs of maintenance used to estimate maintenance needs, and</a:t>
            </a:r>
          </a:p>
          <a:p>
            <a:pPr lvl="1"/>
            <a:r>
              <a:rPr lang="en-US" sz="2200" b="1" dirty="0" smtClean="0"/>
              <a:t>• develop a process for more complete and accurate reporting occurring under existing authority of RMP funds expended for performed maintenance on BIA roads</a:t>
            </a:r>
          </a:p>
        </p:txBody>
      </p:sp>
      <p:sp>
        <p:nvSpPr>
          <p:cNvPr id="2" name="Title 1"/>
          <p:cNvSpPr>
            <a:spLocks noGrp="1"/>
          </p:cNvSpPr>
          <p:nvPr>
            <p:ph type="title"/>
          </p:nvPr>
        </p:nvSpPr>
        <p:spPr/>
        <p:txBody>
          <a:bodyPr>
            <a:noAutofit/>
          </a:bodyPr>
          <a:lstStyle/>
          <a:p>
            <a:r>
              <a:rPr lang="en-US" sz="2400" dirty="0" smtClean="0"/>
              <a:t>GAO Report: TRIBAL TRANSPORTATION  -  Better Data Could Improve Road Management and Inform Indian Student Attendance Strategies</a:t>
            </a:r>
            <a:endParaRPr lang="en-US" sz="2400" dirty="0"/>
          </a:p>
        </p:txBody>
      </p:sp>
    </p:spTree>
    <p:extLst>
      <p:ext uri="{BB962C8B-B14F-4D97-AF65-F5344CB8AC3E}">
        <p14:creationId xmlns:p14="http://schemas.microsoft.com/office/powerpoint/2010/main" val="147938166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6681</TotalTime>
  <Words>600</Words>
  <Application>Microsoft Macintosh PowerPoint</Application>
  <PresentationFormat>On-screen Show (4:3)</PresentationFormat>
  <Paragraphs>62</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Concourse</vt:lpstr>
      <vt:lpstr>Worksheet</vt:lpstr>
      <vt:lpstr>BIA Tribal Transportation Program</vt:lpstr>
      <vt:lpstr>Topics</vt:lpstr>
      <vt:lpstr>Subcommittee Overview</vt:lpstr>
      <vt:lpstr>Subcommittee Recommendation</vt:lpstr>
      <vt:lpstr>FY2017 TTP Funding Summary</vt:lpstr>
      <vt:lpstr>FY2017 Budget (BIA Road Maint.)</vt:lpstr>
      <vt:lpstr>FY2017 Budget (BIA Road Maint.) (Cont.)</vt:lpstr>
      <vt:lpstr>GAO Report: TRIBAL TRANSPORTATION  -  Better Data Could Improve Road Management and Inform Indian Student Attendance Strategies</vt:lpstr>
      <vt:lpstr>GAO Report: TRIBAL TRANSPORTATION  -  Better Data Could Improve Road Management and Inform Indian Student Attendance Strategies</vt:lpstr>
      <vt:lpstr>DATA Reporting under FAST</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 Tribal Transportation Program</dc:title>
  <dc:subject/>
  <dc:creator>Gishi, LeRoy</dc:creator>
  <cp:keywords/>
  <dc:description/>
  <cp:lastModifiedBy>Amber Ebarb</cp:lastModifiedBy>
  <cp:revision>31</cp:revision>
  <dcterms:created xsi:type="dcterms:W3CDTF">2017-07-18T03:00:07Z</dcterms:created>
  <dcterms:modified xsi:type="dcterms:W3CDTF">2017-07-27T16:44:54Z</dcterms:modified>
  <cp:category/>
</cp:coreProperties>
</file>