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15"/>
  </p:notesMasterIdLst>
  <p:sldIdLst>
    <p:sldId id="256" r:id="rId5"/>
    <p:sldId id="259" r:id="rId6"/>
    <p:sldId id="276" r:id="rId7"/>
    <p:sldId id="278" r:id="rId8"/>
    <p:sldId id="279" r:id="rId9"/>
    <p:sldId id="289" r:id="rId10"/>
    <p:sldId id="287" r:id="rId11"/>
    <p:sldId id="291" r:id="rId12"/>
    <p:sldId id="280" r:id="rId13"/>
    <p:sldId id="290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38" autoAdjust="0"/>
  </p:normalViewPr>
  <p:slideViewPr>
    <p:cSldViewPr>
      <p:cViewPr>
        <p:scale>
          <a:sx n="129" d="100"/>
          <a:sy n="129" d="100"/>
        </p:scale>
        <p:origin x="-110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0438" tIns="45219" rIns="90438" bIns="452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0" y="0"/>
            <a:ext cx="3011699" cy="461804"/>
          </a:xfrm>
          <a:prstGeom prst="rect">
            <a:avLst/>
          </a:prstGeom>
        </p:spPr>
        <p:txBody>
          <a:bodyPr vert="horz" lIns="90438" tIns="45219" rIns="90438" bIns="45219" rtlCol="0"/>
          <a:lstStyle>
            <a:lvl1pPr algn="r">
              <a:defRPr sz="1200"/>
            </a:lvl1pPr>
          </a:lstStyle>
          <a:p>
            <a:fld id="{B6FBE697-7D63-422A-8436-0FAB199F6374}" type="datetimeFigureOut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8" tIns="45219" rIns="90438" bIns="4521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7"/>
            <a:ext cx="5560060" cy="4156234"/>
          </a:xfrm>
          <a:prstGeom prst="rect">
            <a:avLst/>
          </a:prstGeom>
        </p:spPr>
        <p:txBody>
          <a:bodyPr vert="horz" lIns="90438" tIns="45219" rIns="90438" bIns="452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0438" tIns="45219" rIns="90438" bIns="452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0" y="8772668"/>
            <a:ext cx="3011699" cy="461804"/>
          </a:xfrm>
          <a:prstGeom prst="rect">
            <a:avLst/>
          </a:prstGeom>
        </p:spPr>
        <p:txBody>
          <a:bodyPr vert="horz" lIns="90438" tIns="45219" rIns="90438" bIns="45219" rtlCol="0" anchor="b"/>
          <a:lstStyle>
            <a:lvl1pPr algn="r">
              <a:defRPr sz="1200"/>
            </a:lvl1pPr>
          </a:lstStyle>
          <a:p>
            <a:fld id="{B3127710-0234-4C58-B272-996727D805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5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710-0234-4C58-B272-996727D8053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32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710-0234-4C58-B272-996727D8053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74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710-0234-4C58-B272-996727D8053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74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710-0234-4C58-B272-996727D8053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74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710-0234-4C58-B272-996727D8053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74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710-0234-4C58-B272-996727D8053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74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258F-FFE4-4558-98E5-F92C192EB5DA}" type="datetime1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-1" y="0"/>
            <a:ext cx="9144001" cy="1676400"/>
            <a:chOff x="-1" y="0"/>
            <a:chExt cx="9144001" cy="1676400"/>
          </a:xfrm>
        </p:grpSpPr>
        <p:pic>
          <p:nvPicPr>
            <p:cNvPr id="19" name="Picture 6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ectangle 19"/>
            <p:cNvSpPr/>
            <p:nvPr userDrawn="1"/>
          </p:nvSpPr>
          <p:spPr>
            <a:xfrm>
              <a:off x="0" y="1219200"/>
              <a:ext cx="9144000" cy="2286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0" y="1447800"/>
              <a:ext cx="9144000" cy="228600"/>
            </a:xfrm>
            <a:prstGeom prst="rect">
              <a:avLst/>
            </a:prstGeom>
            <a:solidFill>
              <a:srgbClr val="F9E2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TextBox 7"/>
            <p:cNvSpPr txBox="1">
              <a:spLocks noChangeArrowheads="1"/>
            </p:cNvSpPr>
            <p:nvPr userDrawn="1"/>
          </p:nvSpPr>
          <p:spPr bwMode="auto">
            <a:xfrm>
              <a:off x="2895600" y="323850"/>
              <a:ext cx="5867400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4F3E0"/>
                  </a:solidFill>
                </a:rPr>
                <a:t>US Department of the Interior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rgbClr val="663300"/>
                  </a:solidFill>
                </a:rPr>
                <a:t>Indian Affairs</a:t>
              </a:r>
            </a:p>
          </p:txBody>
        </p:sp>
        <p:pic>
          <p:nvPicPr>
            <p:cNvPr id="23" name="Picture 17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163080"/>
              <a:ext cx="9144001" cy="20852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8199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B3BA-7A50-44A6-81AB-CF1D34C4E41F}" type="datetime1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9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2B25-8F97-40F9-BCF1-4A22642A731E}" type="datetime1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9B63-6170-45B4-BB4D-655C6F59CC71}" type="datetime1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21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3EE2-300A-4A31-87B9-7B55F6BC1364}" type="datetime1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1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859A-29FC-4588-B62F-11789466D5FA}" type="datetime1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36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2B4F-A0C1-4613-8DE6-41FD3107C6C1}" type="datetime1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30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A6C5-A795-4881-9E95-84FAE62294C3}" type="datetime1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2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D61F-26D3-4656-A157-2FC8B07AF0A9}" type="datetime1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2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328D-0691-4332-A4B1-7ADFF2CCEA41}" type="datetime1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0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34739-51E7-4C10-999F-FFB9ACFDD51C}" type="datetime1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5381-E94D-46E6-AE97-86708AC3BF79}" type="datetime1">
              <a:rPr lang="en-US" smtClean="0"/>
              <a:pPr/>
              <a:t>7/21/2017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4D3A3-716F-44E4-BD7E-08C32B49D6D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-1" y="0"/>
            <a:ext cx="9144001" cy="1485900"/>
            <a:chOff x="-1" y="0"/>
            <a:chExt cx="9144001" cy="1485900"/>
          </a:xfrm>
        </p:grpSpPr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457200" y="427038"/>
              <a:ext cx="8229600" cy="411162"/>
            </a:xfrm>
            <a:prstGeom prst="rect">
              <a:avLst/>
            </a:prstGeom>
          </p:spPr>
          <p:txBody>
            <a:bodyPr rtlCol="0">
              <a:normAutofit fontScale="6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US" smtClean="0">
                  <a:solidFill>
                    <a:srgbClr val="3E1F00"/>
                  </a:solidFill>
                </a:rPr>
                <a:t>Title</a:t>
              </a:r>
              <a:endParaRPr lang="en-US" dirty="0" smtClean="0">
                <a:solidFill>
                  <a:srgbClr val="3E1F00"/>
                </a:solidFill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 userDrawn="1"/>
          </p:nvSpPr>
          <p:spPr bwMode="auto">
            <a:xfrm rot="5400000">
              <a:off x="3886198" y="-3886198"/>
              <a:ext cx="1371604" cy="9144000"/>
            </a:xfrm>
            <a:prstGeom prst="rect">
              <a:avLst/>
            </a:prstGeom>
            <a:gradFill flip="none" rotWithShape="1">
              <a:gsLst>
                <a:gs pos="29000">
                  <a:schemeClr val="accent6">
                    <a:lumMod val="75000"/>
                  </a:schemeClr>
                </a:gs>
                <a:gs pos="0">
                  <a:schemeClr val="tx1">
                    <a:lumMod val="75000"/>
                    <a:lumOff val="25000"/>
                  </a:schemeClr>
                </a:gs>
                <a:gs pos="16000">
                  <a:schemeClr val="accent6">
                    <a:lumMod val="50000"/>
                  </a:schemeClr>
                </a:gs>
                <a:gs pos="63000">
                  <a:schemeClr val="bg1"/>
                </a:gs>
                <a:gs pos="94000">
                  <a:schemeClr val="bg1">
                    <a:alpha val="60000"/>
                  </a:schemeClr>
                </a:gs>
                <a:gs pos="42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pic>
          <p:nvPicPr>
            <p:cNvPr id="15" name="Picture 12" descr="http://ts2.mm.bing.net/th?id=HN.608052551864549985&amp;pid=1.7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600" y="279400"/>
              <a:ext cx="609600" cy="6350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0" descr="http://homepages.se.edu/library/files/2012/08/indianBureau_of_indian_affairs_seal_n11288.gif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3038" y="249238"/>
              <a:ext cx="688975" cy="6858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 userDrawn="1"/>
          </p:nvSpPr>
          <p:spPr>
            <a:xfrm rot="10800000">
              <a:off x="0" y="1066800"/>
              <a:ext cx="9144000" cy="15081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1371600"/>
              <a:ext cx="9144000" cy="114300"/>
            </a:xfrm>
            <a:prstGeom prst="rect">
              <a:avLst/>
            </a:prstGeom>
            <a:solidFill>
              <a:srgbClr val="F9E2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9" name="Picture 17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163080"/>
              <a:ext cx="9144001" cy="20852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4974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590800"/>
            <a:ext cx="8915400" cy="3429000"/>
          </a:xfrm>
        </p:spPr>
        <p:txBody>
          <a:bodyPr anchor="ctr">
            <a:normAutofit fontScale="40000" lnSpcReduction="20000"/>
          </a:bodyPr>
          <a:lstStyle/>
          <a:p>
            <a:pPr marL="109728"/>
            <a:r>
              <a:rPr lang="en-US" sz="8000" b="1" dirty="0">
                <a:solidFill>
                  <a:schemeClr val="tx1"/>
                </a:solidFill>
              </a:rPr>
              <a:t>Indian Affairs Fiscal Years 2017- 2019 Budget Update</a:t>
            </a:r>
          </a:p>
          <a:p>
            <a:endParaRPr lang="en-US" sz="7200" b="1" dirty="0">
              <a:solidFill>
                <a:schemeClr val="tx1"/>
              </a:solidFill>
            </a:endParaRPr>
          </a:p>
          <a:p>
            <a:pPr marL="109728"/>
            <a:r>
              <a:rPr lang="en-US" sz="8800" b="1" dirty="0">
                <a:solidFill>
                  <a:schemeClr val="tx1"/>
                </a:solidFill>
              </a:rPr>
              <a:t>George W. </a:t>
            </a:r>
            <a:r>
              <a:rPr lang="en-US" sz="8800" b="1" dirty="0" err="1">
                <a:solidFill>
                  <a:schemeClr val="tx1"/>
                </a:solidFill>
              </a:rPr>
              <a:t>Bearpaw</a:t>
            </a:r>
            <a:r>
              <a:rPr lang="en-US" sz="8800" b="1" dirty="0">
                <a:solidFill>
                  <a:schemeClr val="tx1"/>
                </a:solidFill>
              </a:rPr>
              <a:t>, Director</a:t>
            </a:r>
          </a:p>
          <a:p>
            <a:pPr marL="109728"/>
            <a:r>
              <a:rPr lang="en-US" sz="7200" dirty="0">
                <a:solidFill>
                  <a:schemeClr val="tx1"/>
                </a:solidFill>
              </a:rPr>
              <a:t>Office of Budget &amp; Performance Management</a:t>
            </a:r>
          </a:p>
          <a:p>
            <a:endParaRPr lang="en-US" sz="8000" dirty="0">
              <a:solidFill>
                <a:schemeClr val="tx1"/>
              </a:solidFill>
            </a:endParaRPr>
          </a:p>
          <a:p>
            <a:pPr marL="109728"/>
            <a:r>
              <a:rPr lang="en-US" sz="8000" dirty="0" smtClean="0">
                <a:solidFill>
                  <a:schemeClr val="tx1"/>
                </a:solidFill>
              </a:rPr>
              <a:t>Tribal Interior Budget Committee - July 25-27, </a:t>
            </a:r>
            <a:r>
              <a:rPr lang="en-US" sz="8000" dirty="0">
                <a:solidFill>
                  <a:schemeClr val="tx1"/>
                </a:solidFill>
              </a:rPr>
              <a:t>2017</a:t>
            </a: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6858000" cy="990600"/>
          </a:xfrm>
        </p:spPr>
        <p:txBody>
          <a:bodyPr>
            <a:noAutofit/>
          </a:bodyPr>
          <a:lstStyle/>
          <a:p>
            <a:r>
              <a:rPr lang="en-US" sz="3200" dirty="0"/>
              <a:t>Office of Budget &amp; Performance Management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/>
              <a:t>Thank </a:t>
            </a:r>
            <a:r>
              <a:rPr lang="en-US" sz="6000" dirty="0"/>
              <a:t>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10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568" y="0"/>
            <a:ext cx="8229600" cy="944562"/>
          </a:xfrm>
        </p:spPr>
        <p:txBody>
          <a:bodyPr>
            <a:noAutofit/>
          </a:bodyPr>
          <a:lstStyle/>
          <a:p>
            <a:r>
              <a:rPr lang="en-US" sz="3600" dirty="0"/>
              <a:t>2017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33333"/>
                </a:solidFill>
                <a:latin typeface="Arial"/>
              </a:rPr>
              <a:t>Public </a:t>
            </a:r>
            <a:r>
              <a:rPr lang="en-US" dirty="0">
                <a:solidFill>
                  <a:srgbClr val="333333"/>
                </a:solidFill>
                <a:latin typeface="Arial"/>
              </a:rPr>
              <a:t>Law No. </a:t>
            </a:r>
            <a:r>
              <a:rPr lang="en-US" dirty="0" smtClean="0">
                <a:solidFill>
                  <a:srgbClr val="333333"/>
                </a:solidFill>
                <a:latin typeface="Arial"/>
              </a:rPr>
              <a:t>115-31, Consolidated </a:t>
            </a:r>
            <a:r>
              <a:rPr lang="en-US" dirty="0">
                <a:solidFill>
                  <a:srgbClr val="333333"/>
                </a:solidFill>
                <a:latin typeface="Arial"/>
              </a:rPr>
              <a:t>Appropriations Act, </a:t>
            </a:r>
            <a:r>
              <a:rPr lang="en-US" dirty="0" smtClean="0">
                <a:solidFill>
                  <a:srgbClr val="333333"/>
                </a:solidFill>
                <a:latin typeface="Arial"/>
              </a:rPr>
              <a:t>2017 - May 5, 2017.</a:t>
            </a: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Delays </a:t>
            </a:r>
            <a:r>
              <a:rPr lang="en-US" dirty="0">
                <a:solidFill>
                  <a:prstClr val="black"/>
                </a:solidFill>
              </a:rPr>
              <a:t>incurred due to late apportionment and warrant issuance.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base funding has been </a:t>
            </a:r>
            <a:r>
              <a:rPr lang="en-US" dirty="0" smtClean="0"/>
              <a:t>distributed.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1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391400" cy="1066800"/>
          </a:xfrm>
        </p:spPr>
        <p:txBody>
          <a:bodyPr>
            <a:noAutofit/>
          </a:bodyPr>
          <a:lstStyle/>
          <a:p>
            <a:r>
              <a:rPr lang="en-US" sz="3600" dirty="0"/>
              <a:t>2017 Comparison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024359"/>
              </p:ext>
            </p:extLst>
          </p:nvPr>
        </p:nvGraphicFramePr>
        <p:xfrm>
          <a:off x="1786396" y="1600198"/>
          <a:ext cx="5571208" cy="4525967"/>
        </p:xfrm>
        <a:graphic>
          <a:graphicData uri="http://schemas.openxmlformats.org/drawingml/2006/table">
            <a:tbl>
              <a:tblPr/>
              <a:tblGrid>
                <a:gridCol w="133812"/>
                <a:gridCol w="2061218"/>
                <a:gridCol w="823458"/>
                <a:gridCol w="823458"/>
                <a:gridCol w="823458"/>
                <a:gridCol w="823458"/>
                <a:gridCol w="82346"/>
              </a:tblGrid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 Indian Affairs Comparison Table (dollars in Thousands)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40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16 Enacted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17 Presidents Budget Req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17 Omnibus P.L. 115-31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Omnibus vs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FY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Enacted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Tribal Govt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301,517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307,148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308,185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6,668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Human Services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147,004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164,161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159,161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12,157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Natural Resources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191,846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215,597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200,992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9,146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 Estate Services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127,486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136,192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123,092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-4,394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Safety and Justice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377,423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373,460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385,735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8,312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and Econ Dev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40,619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42,844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41,844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1,225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19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Exec Dir and Admin Svcs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229,662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243,954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228,824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-838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19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BIA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1,415,557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1,483,356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1,447,833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32,276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Education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852,367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912,430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891,513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39,146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Contract Support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277,000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278,000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278,000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 Construction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138,245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138,257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133,257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-4,988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Safety and Justice Construction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11,306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11,306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11,306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Resource Mgmt Construction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34,488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36,513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36,513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2,025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19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Program Construction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9,934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10,941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10,941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19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CONSTRUCTION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193,973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197,017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192,017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-1,956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Settlements and Misc Payments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49,475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55,155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45,045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-4,430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19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Guranteed Loan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7,748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7,757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8,757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1,009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19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2,796,120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2,933,715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2,863,165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67,045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26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95360" cy="4525963"/>
          </a:xfrm>
        </p:spPr>
        <p:txBody>
          <a:bodyPr>
            <a:normAutofit/>
          </a:bodyPr>
          <a:lstStyle/>
          <a:p>
            <a:pPr marL="514350" lvl="1" indent="-342900">
              <a:spcBef>
                <a:spcPts val="600"/>
              </a:spcBef>
              <a:spcAft>
                <a:spcPts val="12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Indian Affairs’ 2018 request is $2.488 billion, an overall decrease of $303.2 million below the 2017 planning level (CR).</a:t>
            </a:r>
            <a:endParaRPr lang="en-US" sz="2400" dirty="0"/>
          </a:p>
          <a:p>
            <a:pPr marL="514350" lvl="1" indent="-342900">
              <a:spcBef>
                <a:spcPts val="600"/>
              </a:spcBef>
              <a:spcAft>
                <a:spcPts val="12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The 2018 Budget for the Operation of Indians Program (OIP) appropriation, a decrease of $181.1 million below the 2017 planning level (CR).</a:t>
            </a:r>
          </a:p>
          <a:p>
            <a:pPr marL="1268730" lvl="2" indent="-685800">
              <a:spcBef>
                <a:spcPts val="600"/>
              </a:spcBef>
            </a:pPr>
            <a:r>
              <a:rPr lang="en-US" sz="1600" dirty="0" smtClean="0">
                <a:solidFill>
                  <a:prstClr val="black"/>
                </a:solidFill>
              </a:rPr>
              <a:t>Includes </a:t>
            </a:r>
            <a:r>
              <a:rPr lang="en-US" sz="1600" dirty="0">
                <a:solidFill>
                  <a:prstClr val="black"/>
                </a:solidFill>
              </a:rPr>
              <a:t>additional investments in infrastructure.</a:t>
            </a:r>
          </a:p>
          <a:p>
            <a:pPr marL="868680" lvl="1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</a:endParaRPr>
          </a:p>
          <a:p>
            <a:pPr marL="1268730" lvl="2" indent="-685800">
              <a:spcBef>
                <a:spcPts val="600"/>
              </a:spcBef>
            </a:pPr>
            <a:r>
              <a:rPr lang="en-US" sz="1600" dirty="0">
                <a:solidFill>
                  <a:prstClr val="black"/>
                </a:solidFill>
              </a:rPr>
              <a:t>Maintains funding for energy development.</a:t>
            </a:r>
          </a:p>
          <a:p>
            <a:pPr marL="868680" lvl="1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</a:endParaRPr>
          </a:p>
          <a:p>
            <a:pPr marL="1268730" lvl="2" indent="-685800">
              <a:spcBef>
                <a:spcPts val="600"/>
              </a:spcBef>
            </a:pPr>
            <a:r>
              <a:rPr lang="en-US" sz="1600" dirty="0" smtClean="0">
                <a:solidFill>
                  <a:prstClr val="black"/>
                </a:solidFill>
              </a:rPr>
              <a:t>Prioritizes </a:t>
            </a:r>
            <a:r>
              <a:rPr lang="en-US" sz="1600" dirty="0">
                <a:solidFill>
                  <a:prstClr val="black"/>
                </a:solidFill>
              </a:rPr>
              <a:t>programs serving Tribes nation-wide and eliminates pilot programs that serve few Tribes.</a:t>
            </a:r>
          </a:p>
          <a:p>
            <a:pPr marL="914400" lvl="2" indent="-342900">
              <a:spcBef>
                <a:spcPts val="600"/>
              </a:spcBef>
              <a:spcAft>
                <a:spcPts val="1200"/>
              </a:spcAft>
              <a:buSzPct val="80000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5438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/>
              <a:t>FY 2018 President’s Request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740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b="1" dirty="0">
                <a:solidFill>
                  <a:prstClr val="black"/>
                </a:solidFill>
              </a:rPr>
              <a:t>ROADS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+$1.2 million for deferred maintenance (DM) of BIA-owned roads</a:t>
            </a:r>
          </a:p>
          <a:p>
            <a:pPr lvl="0"/>
            <a:r>
              <a:rPr lang="en-US" sz="2400" b="1" dirty="0">
                <a:solidFill>
                  <a:prstClr val="black"/>
                </a:solidFill>
              </a:rPr>
              <a:t>IRRIGATION O&amp;M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+$2.6 million for new needs at NIIP</a:t>
            </a:r>
          </a:p>
          <a:p>
            <a:pPr lvl="0"/>
            <a:r>
              <a:rPr lang="en-US" sz="2400" b="1" dirty="0">
                <a:solidFill>
                  <a:prstClr val="black"/>
                </a:solidFill>
              </a:rPr>
              <a:t>INDIAN IRRIGATION REHAB/SURVEY &amp; DESIGN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+$2.2 million for DM at 16 revenue generating irrigation projects</a:t>
            </a:r>
          </a:p>
          <a:p>
            <a:pPr lvl="0"/>
            <a:r>
              <a:rPr lang="en-US" sz="2400" b="1" dirty="0">
                <a:solidFill>
                  <a:prstClr val="black"/>
                </a:solidFill>
              </a:rPr>
              <a:t>DAMS</a:t>
            </a:r>
            <a:endParaRPr lang="en-US" sz="2000" b="1" dirty="0">
              <a:solidFill>
                <a:prstClr val="black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+$4.3 million for Safety of Dams program responsible for 137 high or significant-hazard dams located on 42 Indian reservations in 13 States</a:t>
            </a:r>
          </a:p>
          <a:p>
            <a:pPr lvl="0"/>
            <a:r>
              <a:rPr lang="en-US" sz="2400" b="1" dirty="0">
                <a:solidFill>
                  <a:prstClr val="black"/>
                </a:solidFill>
              </a:rPr>
              <a:t>BIA FACILITIES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+$2.0 million additional funding for DM at 127 regional and agency facilities will address safety, security and handicap accessibility issues where Indian programs are administered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548716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/>
              <a:t>FY 2018 President’s Request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233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543800" cy="1143000"/>
          </a:xfrm>
        </p:spPr>
        <p:txBody>
          <a:bodyPr/>
          <a:lstStyle/>
          <a:p>
            <a:r>
              <a:rPr lang="en-US" sz="3600" kern="0" dirty="0">
                <a:solidFill>
                  <a:sysClr val="windowText" lastClr="000000"/>
                </a:solidFill>
              </a:rPr>
              <a:t>FY 2018 President’s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28600" lvl="0" indent="-457200">
              <a:spcBef>
                <a:spcPts val="24"/>
              </a:spcBef>
              <a:buSzPct val="80000"/>
            </a:pPr>
            <a:r>
              <a:rPr lang="en-US" sz="2800" b="1" dirty="0">
                <a:solidFill>
                  <a:prstClr val="black"/>
                </a:solidFill>
              </a:rPr>
              <a:t>Tribal Priority Allocations (TPA)</a:t>
            </a:r>
          </a:p>
          <a:p>
            <a:pPr lvl="1">
              <a:spcBef>
                <a:spcPts val="600"/>
              </a:spcBef>
              <a:spcAft>
                <a:spcPts val="24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proposes $627 million, $62.9 million below the 2017 CR level</a:t>
            </a:r>
          </a:p>
          <a:p>
            <a:pPr marL="228600" lvl="0" indent="-457200">
              <a:spcBef>
                <a:spcPts val="24"/>
              </a:spcBef>
              <a:buSzPct val="80000"/>
            </a:pPr>
            <a:r>
              <a:rPr lang="en-US" sz="2800" b="1" dirty="0" smtClean="0">
                <a:solidFill>
                  <a:prstClr val="black"/>
                </a:solidFill>
              </a:rPr>
              <a:t>Self-Governance Compacts (TPA)</a:t>
            </a:r>
            <a:endParaRPr lang="en-US" sz="2000" b="1" dirty="0" smtClean="0">
              <a:solidFill>
                <a:prstClr val="black"/>
              </a:solidFill>
            </a:endParaRPr>
          </a:p>
          <a:p>
            <a:pPr lvl="1">
              <a:spcBef>
                <a:spcPts val="600"/>
              </a:spcBef>
              <a:spcAft>
                <a:spcPts val="24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proposes </a:t>
            </a:r>
            <a:r>
              <a:rPr lang="en-US" sz="2400" dirty="0" smtClean="0">
                <a:solidFill>
                  <a:prstClr val="black"/>
                </a:solidFill>
              </a:rPr>
              <a:t>$156.6million</a:t>
            </a:r>
            <a:r>
              <a:rPr lang="en-US" sz="2400" dirty="0">
                <a:solidFill>
                  <a:prstClr val="black"/>
                </a:solidFill>
              </a:rPr>
              <a:t>, </a:t>
            </a:r>
            <a:r>
              <a:rPr lang="en-US" sz="2400" dirty="0" smtClean="0">
                <a:solidFill>
                  <a:prstClr val="black"/>
                </a:solidFill>
              </a:rPr>
              <a:t>$5.3 </a:t>
            </a:r>
            <a:r>
              <a:rPr lang="en-US" sz="2400" dirty="0">
                <a:solidFill>
                  <a:prstClr val="black"/>
                </a:solidFill>
              </a:rPr>
              <a:t>million </a:t>
            </a:r>
            <a:r>
              <a:rPr lang="en-US" sz="2400" dirty="0" smtClean="0">
                <a:solidFill>
                  <a:prstClr val="black"/>
                </a:solidFill>
              </a:rPr>
              <a:t>below </a:t>
            </a:r>
            <a:r>
              <a:rPr lang="en-US" sz="2400" dirty="0">
                <a:solidFill>
                  <a:prstClr val="black"/>
                </a:solidFill>
              </a:rPr>
              <a:t>the 2017 CR </a:t>
            </a:r>
            <a:r>
              <a:rPr lang="en-US" sz="2400" dirty="0" smtClean="0">
                <a:solidFill>
                  <a:prstClr val="black"/>
                </a:solidFill>
              </a:rPr>
              <a:t>level</a:t>
            </a:r>
            <a:endParaRPr lang="en-US" sz="2800" b="1" dirty="0">
              <a:solidFill>
                <a:prstClr val="black"/>
              </a:solidFill>
            </a:endParaRPr>
          </a:p>
          <a:p>
            <a:pPr marL="228600" lvl="0" indent="-457200">
              <a:spcBef>
                <a:spcPts val="24"/>
              </a:spcBef>
              <a:buSzPct val="80000"/>
            </a:pPr>
            <a:r>
              <a:rPr lang="en-US" sz="2800" b="1" dirty="0" smtClean="0">
                <a:solidFill>
                  <a:prstClr val="black"/>
                </a:solidFill>
              </a:rPr>
              <a:t>Contract </a:t>
            </a:r>
            <a:r>
              <a:rPr lang="en-US" sz="2800" b="1" dirty="0">
                <a:solidFill>
                  <a:prstClr val="black"/>
                </a:solidFill>
              </a:rPr>
              <a:t>Support Costs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proposes $241.6 million, $35.4 million below the 2017 CR level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Fully funds CSC at proposed funding levels</a:t>
            </a:r>
          </a:p>
          <a:p>
            <a:pPr marL="228600" lvl="0" indent="-457200">
              <a:spcBef>
                <a:spcPts val="24"/>
              </a:spcBef>
              <a:buSzPct val="80000"/>
            </a:pPr>
            <a:endParaRPr lang="en-US" sz="2800" b="1" dirty="0" smtClean="0">
              <a:solidFill>
                <a:prstClr val="black"/>
              </a:solidFill>
            </a:endParaRPr>
          </a:p>
          <a:p>
            <a:pPr marL="228600" lvl="0" indent="-457200">
              <a:spcBef>
                <a:spcPts val="24"/>
              </a:spcBef>
              <a:buSzPct val="80000"/>
            </a:pPr>
            <a:r>
              <a:rPr lang="en-US" sz="2800" b="1" dirty="0" smtClean="0">
                <a:solidFill>
                  <a:prstClr val="black"/>
                </a:solidFill>
              </a:rPr>
              <a:t>Settlements</a:t>
            </a:r>
            <a:endParaRPr lang="en-US" sz="2800" b="1" dirty="0">
              <a:solidFill>
                <a:prstClr val="black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$14 million for settlements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Continues to meet Federal commitment to honor enacted settlements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No enacted settlements due to be completed in 2018</a:t>
            </a:r>
          </a:p>
          <a:p>
            <a:pPr marL="228600" lvl="0" indent="-457200">
              <a:spcBef>
                <a:spcPts val="24"/>
              </a:spcBef>
              <a:spcAft>
                <a:spcPts val="600"/>
              </a:spcAft>
              <a:buSzPct val="80000"/>
            </a:pPr>
            <a:r>
              <a:rPr lang="en-US" sz="2800" b="1" dirty="0">
                <a:solidFill>
                  <a:prstClr val="black"/>
                </a:solidFill>
              </a:rPr>
              <a:t>Fixed </a:t>
            </a:r>
            <a:r>
              <a:rPr lang="en-US" sz="2800" b="1" dirty="0" smtClean="0">
                <a:solidFill>
                  <a:prstClr val="black"/>
                </a:solidFill>
              </a:rPr>
              <a:t>Costs</a:t>
            </a:r>
          </a:p>
          <a:p>
            <a:pPr lvl="1">
              <a:spcBef>
                <a:spcPts val="600"/>
              </a:spcBef>
              <a:spcAft>
                <a:spcPts val="24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$17.3 million for fixed costs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74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148" y="0"/>
            <a:ext cx="8229600" cy="1143000"/>
          </a:xfrm>
        </p:spPr>
        <p:txBody>
          <a:bodyPr/>
          <a:lstStyle/>
          <a:p>
            <a:r>
              <a:rPr lang="en-US" sz="3600" kern="0" dirty="0">
                <a:solidFill>
                  <a:sysClr val="windowText" lastClr="000000"/>
                </a:solidFill>
              </a:rPr>
              <a:t>Indian Affairs 2018 Request</a:t>
            </a:r>
            <a:br>
              <a:rPr lang="en-US" sz="3600" kern="0" dirty="0">
                <a:solidFill>
                  <a:sysClr val="windowText" lastClr="000000"/>
                </a:solidFill>
              </a:rPr>
            </a:br>
            <a:r>
              <a:rPr lang="en-US" sz="1800" kern="0" dirty="0">
                <a:solidFill>
                  <a:sysClr val="windowText" lastClr="000000"/>
                </a:solidFill>
              </a:rPr>
              <a:t>(Dollars in Thousands)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01" y="1930582"/>
            <a:ext cx="8083997" cy="3865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83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543800" cy="1066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FY 2018  House </a:t>
            </a:r>
            <a:r>
              <a:rPr lang="en-US" sz="3000" dirty="0"/>
              <a:t> Full </a:t>
            </a:r>
            <a:r>
              <a:rPr lang="en-US" sz="3000" dirty="0" smtClean="0"/>
              <a:t>Committee Markup      </a:t>
            </a:r>
            <a:r>
              <a:rPr lang="en-US" sz="1800" kern="0" dirty="0" smtClean="0">
                <a:solidFill>
                  <a:sysClr val="windowText" lastClr="000000"/>
                </a:solidFill>
              </a:rPr>
              <a:t>(Dollars </a:t>
            </a:r>
            <a:r>
              <a:rPr lang="en-US" sz="1800" kern="0" dirty="0">
                <a:solidFill>
                  <a:sysClr val="windowText" lastClr="000000"/>
                </a:solidFill>
              </a:rPr>
              <a:t>in Thousands)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86118"/>
            <a:ext cx="8229600" cy="355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55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/>
              <a:t>FY 2019 Budget Formulation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FY </a:t>
            </a:r>
            <a:r>
              <a:rPr lang="en-US" sz="2800" b="1" dirty="0"/>
              <a:t>2019 </a:t>
            </a:r>
            <a:r>
              <a:rPr lang="en-US" sz="2800" b="1" dirty="0" smtClean="0"/>
              <a:t>Department Submission </a:t>
            </a:r>
          </a:p>
          <a:p>
            <a:pPr marL="0" indent="0">
              <a:buNone/>
            </a:pPr>
            <a:endParaRPr lang="en-US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Indian Affairs submitted the Departmental Budget Submission on July 7, 2017.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2"/>
            <a:r>
              <a:rPr lang="en-US" sz="2000" dirty="0" smtClean="0"/>
              <a:t>Continued focus on infrastructure and energy development.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2"/>
            <a:r>
              <a:rPr lang="en-US" sz="2000" dirty="0" smtClean="0"/>
              <a:t>Programs that serve tribes on a nation-wide basis.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3A3-716F-44E4-BD7E-08C32B49D6D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377C81AF5403439E9D427A4CEBE513" ma:contentTypeVersion="0" ma:contentTypeDescription="Create a new document." ma:contentTypeScope="" ma:versionID="fc6fcdd09d06dd38ed6ddbbbcd952172">
  <xsd:schema xmlns:xsd="http://www.w3.org/2001/XMLSchema" xmlns:p="http://schemas.microsoft.com/office/2006/metadata/properties" targetNamespace="http://schemas.microsoft.com/office/2006/metadata/properties" ma:root="true" ma:fieldsID="cdf90a0df50ca8df290262aef366dea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9AC7A68-A0C2-4B76-B8DA-1CDD9BC3EC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F32593-9FC0-449F-BF74-5FB4E12BED2B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9475CF1-948A-4555-8952-3A4E48D9C6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5497</TotalTime>
  <Words>565</Words>
  <Application>Microsoft Office PowerPoint</Application>
  <PresentationFormat>On-screen Show (4:3)</PresentationFormat>
  <Paragraphs>172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Theme2</vt:lpstr>
      <vt:lpstr>PowerPoint Presentation</vt:lpstr>
      <vt:lpstr>2017 Distributions</vt:lpstr>
      <vt:lpstr>2017 Comparison Table</vt:lpstr>
      <vt:lpstr>FY 2018 President’s Request</vt:lpstr>
      <vt:lpstr>FY 2018 President’s Request</vt:lpstr>
      <vt:lpstr>FY 2018 President’s Request</vt:lpstr>
      <vt:lpstr>Indian Affairs 2018 Request (Dollars in Thousands)</vt:lpstr>
      <vt:lpstr>FY 2018  House  Full Committee Markup      (Dollars in Thousands)</vt:lpstr>
      <vt:lpstr>FY 2019 Budget Formulation</vt:lpstr>
      <vt:lpstr>Office of Budget &amp; Performance Management</vt:lpstr>
    </vt:vector>
  </TitlesOfParts>
  <Company>Dept of the Interior - Indian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 OFFICER DUTIES AND  RESPONSIBILITIES</dc:title>
  <dc:creator>Jones, Melissa</dc:creator>
  <cp:lastModifiedBy>Bearpaw, George W</cp:lastModifiedBy>
  <cp:revision>317</cp:revision>
  <cp:lastPrinted>2017-07-21T17:43:12Z</cp:lastPrinted>
  <dcterms:created xsi:type="dcterms:W3CDTF">2010-06-22T18:38:57Z</dcterms:created>
  <dcterms:modified xsi:type="dcterms:W3CDTF">2017-07-21T17:50:04Z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0x01010016377C81AF5403439E9D427A4CEBE513</vt:lpwstr>
  </property>
</Properties>
</file>