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Default Extension="jpg" ContentType="image/jp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095B25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095B25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rgbClr val="095B25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305511"/>
            <a:ext cx="8072119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rgbClr val="095B25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0887" y="1231138"/>
            <a:ext cx="4330700" cy="2063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doi.gov/buybackprogram/index.cfm" TargetMode="External"/><Relationship Id="rId3" Type="http://schemas.openxmlformats.org/officeDocument/2006/relationships/hyperlink" Target="http://www.doi.gov/buybackprogram" TargetMode="External"/><Relationship Id="rId4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9" Type="http://schemas.openxmlformats.org/officeDocument/2006/relationships/image" Target="../media/image18.png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1681" y="3701578"/>
            <a:ext cx="1809114" cy="241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53695" algn="l"/>
                <a:tab pos="699770" algn="l"/>
                <a:tab pos="992505" algn="l"/>
                <a:tab pos="1329055" algn="l"/>
                <a:tab pos="1685925" algn="l"/>
              </a:tabLst>
            </a:pPr>
            <a:r>
              <a:rPr dirty="0" sz="1400" spc="55">
                <a:latin typeface="Times New Roman"/>
                <a:cs typeface="Times New Roman"/>
                <a:hlinkClick r:id="rId2"/>
              </a:rPr>
              <a:t>T</a:t>
            </a:r>
            <a:r>
              <a:rPr dirty="0" sz="1400" spc="55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10">
                <a:latin typeface="Times New Roman"/>
                <a:cs typeface="Times New Roman"/>
                <a:hlinkClick r:id="rId2"/>
              </a:rPr>
              <a:t>R</a:t>
            </a:r>
            <a:r>
              <a:rPr dirty="0" sz="1400" spc="10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60">
                <a:latin typeface="Times New Roman"/>
                <a:cs typeface="Times New Roman"/>
                <a:hlinkClick r:id="rId2"/>
              </a:rPr>
              <a:t>I</a:t>
            </a:r>
            <a:r>
              <a:rPr dirty="0" sz="1400" spc="60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-65">
                <a:latin typeface="Times New Roman"/>
                <a:cs typeface="Times New Roman"/>
                <a:hlinkClick r:id="rId2"/>
              </a:rPr>
              <a:t>B</a:t>
            </a:r>
            <a:r>
              <a:rPr dirty="0" sz="1400" spc="-65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25">
                <a:latin typeface="Times New Roman"/>
                <a:cs typeface="Times New Roman"/>
                <a:hlinkClick r:id="rId2"/>
              </a:rPr>
              <a:t>A</a:t>
            </a:r>
            <a:r>
              <a:rPr dirty="0" sz="1400" spc="25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0">
                <a:latin typeface="Times New Roman"/>
                <a:cs typeface="Times New Roman"/>
                <a:hlinkClick r:id="rId2"/>
              </a:rPr>
              <a:t>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62514" y="3701578"/>
            <a:ext cx="2205355" cy="241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79095" algn="l"/>
                <a:tab pos="736600" algn="l"/>
                <a:tab pos="1077595" algn="l"/>
                <a:tab pos="1370965" algn="l"/>
                <a:tab pos="1731010" algn="l"/>
                <a:tab pos="2098040" algn="l"/>
              </a:tabLst>
            </a:pPr>
            <a:r>
              <a:rPr dirty="0" sz="1400" spc="100">
                <a:latin typeface="Times New Roman"/>
                <a:cs typeface="Times New Roman"/>
                <a:hlinkClick r:id="rId2"/>
              </a:rPr>
              <a:t>N</a:t>
            </a:r>
            <a:r>
              <a:rPr dirty="0" sz="1400" spc="100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25">
                <a:latin typeface="Times New Roman"/>
                <a:cs typeface="Times New Roman"/>
                <a:hlinkClick r:id="rId2"/>
              </a:rPr>
              <a:t>A</a:t>
            </a:r>
            <a:r>
              <a:rPr dirty="0" sz="1400" spc="25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55">
                <a:latin typeface="Times New Roman"/>
                <a:cs typeface="Times New Roman"/>
                <a:hlinkClick r:id="rId2"/>
              </a:rPr>
              <a:t>T</a:t>
            </a:r>
            <a:r>
              <a:rPr dirty="0" sz="1400" spc="55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60">
                <a:latin typeface="Times New Roman"/>
                <a:cs typeface="Times New Roman"/>
                <a:hlinkClick r:id="rId2"/>
              </a:rPr>
              <a:t>I</a:t>
            </a:r>
            <a:r>
              <a:rPr dirty="0" sz="1400" spc="60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50">
                <a:latin typeface="Times New Roman"/>
                <a:cs typeface="Times New Roman"/>
                <a:hlinkClick r:id="rId2"/>
              </a:rPr>
              <a:t>O</a:t>
            </a:r>
            <a:r>
              <a:rPr dirty="0" sz="1400" spc="50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100">
                <a:latin typeface="Times New Roman"/>
                <a:cs typeface="Times New Roman"/>
                <a:hlinkClick r:id="rId2"/>
              </a:rPr>
              <a:t>N</a:t>
            </a:r>
            <a:r>
              <a:rPr dirty="0" sz="1400" spc="100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-40">
                <a:latin typeface="Times New Roman"/>
                <a:cs typeface="Times New Roman"/>
                <a:hlinkClick r:id="rId2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09254" y="1678612"/>
            <a:ext cx="2295525" cy="539750"/>
          </a:xfrm>
          <a:custGeom>
            <a:avLst/>
            <a:gdLst/>
            <a:ahLst/>
            <a:cxnLst/>
            <a:rect l="l" t="t" r="r" b="b"/>
            <a:pathLst>
              <a:path w="2295525" h="539750">
                <a:moveTo>
                  <a:pt x="0" y="539249"/>
                </a:moveTo>
                <a:lnTo>
                  <a:pt x="10110" y="488307"/>
                </a:lnTo>
                <a:lnTo>
                  <a:pt x="39838" y="438704"/>
                </a:lnTo>
                <a:lnTo>
                  <a:pt x="70106" y="406483"/>
                </a:lnTo>
                <a:lnTo>
                  <a:pt x="108420" y="375015"/>
                </a:lnTo>
                <a:lnTo>
                  <a:pt x="154512" y="344363"/>
                </a:lnTo>
                <a:lnTo>
                  <a:pt x="208112" y="314591"/>
                </a:lnTo>
                <a:lnTo>
                  <a:pt x="268952" y="285760"/>
                </a:lnTo>
                <a:lnTo>
                  <a:pt x="336762" y="257935"/>
                </a:lnTo>
                <a:lnTo>
                  <a:pt x="373197" y="244420"/>
                </a:lnTo>
                <a:lnTo>
                  <a:pt x="411274" y="231179"/>
                </a:lnTo>
                <a:lnTo>
                  <a:pt x="450959" y="218221"/>
                </a:lnTo>
                <a:lnTo>
                  <a:pt x="492219" y="205555"/>
                </a:lnTo>
                <a:lnTo>
                  <a:pt x="535019" y="193187"/>
                </a:lnTo>
                <a:lnTo>
                  <a:pt x="579327" y="181126"/>
                </a:lnTo>
                <a:lnTo>
                  <a:pt x="625109" y="169379"/>
                </a:lnTo>
                <a:lnTo>
                  <a:pt x="672331" y="157955"/>
                </a:lnTo>
                <a:lnTo>
                  <a:pt x="720959" y="146861"/>
                </a:lnTo>
                <a:lnTo>
                  <a:pt x="770960" y="136105"/>
                </a:lnTo>
                <a:lnTo>
                  <a:pt x="822300" y="125696"/>
                </a:lnTo>
                <a:lnTo>
                  <a:pt x="874946" y="115641"/>
                </a:lnTo>
                <a:lnTo>
                  <a:pt x="928864" y="105948"/>
                </a:lnTo>
                <a:lnTo>
                  <a:pt x="984021" y="96624"/>
                </a:lnTo>
                <a:lnTo>
                  <a:pt x="1040382" y="87679"/>
                </a:lnTo>
                <a:lnTo>
                  <a:pt x="1097914" y="79119"/>
                </a:lnTo>
                <a:lnTo>
                  <a:pt x="1156584" y="70953"/>
                </a:lnTo>
                <a:lnTo>
                  <a:pt x="1216358" y="63188"/>
                </a:lnTo>
                <a:lnTo>
                  <a:pt x="1277202" y="55832"/>
                </a:lnTo>
                <a:lnTo>
                  <a:pt x="1339083" y="48894"/>
                </a:lnTo>
                <a:lnTo>
                  <a:pt x="1401967" y="42381"/>
                </a:lnTo>
                <a:lnTo>
                  <a:pt x="1465821" y="36301"/>
                </a:lnTo>
                <a:lnTo>
                  <a:pt x="1530610" y="30662"/>
                </a:lnTo>
                <a:lnTo>
                  <a:pt x="1596302" y="25472"/>
                </a:lnTo>
                <a:lnTo>
                  <a:pt x="1662863" y="20739"/>
                </a:lnTo>
                <a:lnTo>
                  <a:pt x="1730258" y="16471"/>
                </a:lnTo>
                <a:lnTo>
                  <a:pt x="1798455" y="12675"/>
                </a:lnTo>
                <a:lnTo>
                  <a:pt x="1867419" y="9359"/>
                </a:lnTo>
                <a:lnTo>
                  <a:pt x="1937118" y="6532"/>
                </a:lnTo>
                <a:lnTo>
                  <a:pt x="2007518" y="4202"/>
                </a:lnTo>
                <a:lnTo>
                  <a:pt x="2078584" y="2375"/>
                </a:lnTo>
                <a:lnTo>
                  <a:pt x="2150284" y="1061"/>
                </a:lnTo>
                <a:lnTo>
                  <a:pt x="2222583" y="266"/>
                </a:lnTo>
                <a:lnTo>
                  <a:pt x="2295449" y="0"/>
                </a:lnTo>
              </a:path>
            </a:pathLst>
          </a:custGeom>
          <a:ln w="32357">
            <a:solidFill>
              <a:srgbClr val="03B0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26496" y="1678612"/>
            <a:ext cx="2295525" cy="539750"/>
          </a:xfrm>
          <a:custGeom>
            <a:avLst/>
            <a:gdLst/>
            <a:ahLst/>
            <a:cxnLst/>
            <a:rect l="l" t="t" r="r" b="b"/>
            <a:pathLst>
              <a:path w="2295525" h="539750">
                <a:moveTo>
                  <a:pt x="2295524" y="539249"/>
                </a:moveTo>
                <a:lnTo>
                  <a:pt x="2285411" y="488307"/>
                </a:lnTo>
                <a:lnTo>
                  <a:pt x="2255680" y="438704"/>
                </a:lnTo>
                <a:lnTo>
                  <a:pt x="2225407" y="406483"/>
                </a:lnTo>
                <a:lnTo>
                  <a:pt x="2187088" y="375015"/>
                </a:lnTo>
                <a:lnTo>
                  <a:pt x="2140991" y="344363"/>
                </a:lnTo>
                <a:lnTo>
                  <a:pt x="2087385" y="314591"/>
                </a:lnTo>
                <a:lnTo>
                  <a:pt x="2026539" y="285760"/>
                </a:lnTo>
                <a:lnTo>
                  <a:pt x="1958722" y="257935"/>
                </a:lnTo>
                <a:lnTo>
                  <a:pt x="1922283" y="244420"/>
                </a:lnTo>
                <a:lnTo>
                  <a:pt x="1884203" y="231179"/>
                </a:lnTo>
                <a:lnTo>
                  <a:pt x="1844514" y="218221"/>
                </a:lnTo>
                <a:lnTo>
                  <a:pt x="1803251" y="205555"/>
                </a:lnTo>
                <a:lnTo>
                  <a:pt x="1760447" y="193187"/>
                </a:lnTo>
                <a:lnTo>
                  <a:pt x="1716136" y="181126"/>
                </a:lnTo>
                <a:lnTo>
                  <a:pt x="1670351" y="169379"/>
                </a:lnTo>
                <a:lnTo>
                  <a:pt x="1623126" y="157955"/>
                </a:lnTo>
                <a:lnTo>
                  <a:pt x="1574495" y="146861"/>
                </a:lnTo>
                <a:lnTo>
                  <a:pt x="1524491" y="136105"/>
                </a:lnTo>
                <a:lnTo>
                  <a:pt x="1473147" y="125696"/>
                </a:lnTo>
                <a:lnTo>
                  <a:pt x="1420499" y="115641"/>
                </a:lnTo>
                <a:lnTo>
                  <a:pt x="1366578" y="105948"/>
                </a:lnTo>
                <a:lnTo>
                  <a:pt x="1311419" y="96624"/>
                </a:lnTo>
                <a:lnTo>
                  <a:pt x="1255055" y="87679"/>
                </a:lnTo>
                <a:lnTo>
                  <a:pt x="1197521" y="79119"/>
                </a:lnTo>
                <a:lnTo>
                  <a:pt x="1138849" y="70953"/>
                </a:lnTo>
                <a:lnTo>
                  <a:pt x="1079073" y="63188"/>
                </a:lnTo>
                <a:lnTo>
                  <a:pt x="1018228" y="55832"/>
                </a:lnTo>
                <a:lnTo>
                  <a:pt x="956346" y="48894"/>
                </a:lnTo>
                <a:lnTo>
                  <a:pt x="893460" y="42381"/>
                </a:lnTo>
                <a:lnTo>
                  <a:pt x="829606" y="36301"/>
                </a:lnTo>
                <a:lnTo>
                  <a:pt x="764816" y="30662"/>
                </a:lnTo>
                <a:lnTo>
                  <a:pt x="699125" y="25472"/>
                </a:lnTo>
                <a:lnTo>
                  <a:pt x="632565" y="20739"/>
                </a:lnTo>
                <a:lnTo>
                  <a:pt x="565170" y="16471"/>
                </a:lnTo>
                <a:lnTo>
                  <a:pt x="496974" y="12675"/>
                </a:lnTo>
                <a:lnTo>
                  <a:pt x="428011" y="9359"/>
                </a:lnTo>
                <a:lnTo>
                  <a:pt x="358314" y="6532"/>
                </a:lnTo>
                <a:lnTo>
                  <a:pt x="287917" y="4202"/>
                </a:lnTo>
                <a:lnTo>
                  <a:pt x="216853" y="2375"/>
                </a:lnTo>
                <a:lnTo>
                  <a:pt x="145157" y="1061"/>
                </a:lnTo>
                <a:lnTo>
                  <a:pt x="72861" y="266"/>
                </a:lnTo>
                <a:lnTo>
                  <a:pt x="0" y="0"/>
                </a:lnTo>
              </a:path>
            </a:pathLst>
          </a:custGeom>
          <a:ln w="32357">
            <a:solidFill>
              <a:srgbClr val="03B0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937759" y="1506380"/>
            <a:ext cx="1262380" cy="24130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  <a:tabLst>
                <a:tab pos="361950" algn="l"/>
                <a:tab pos="734060" algn="l"/>
                <a:tab pos="1116330" algn="l"/>
              </a:tabLst>
            </a:pPr>
            <a:r>
              <a:rPr dirty="0" sz="1400" spc="0">
                <a:latin typeface="Times New Roman"/>
                <a:cs typeface="Times New Roman"/>
                <a:hlinkClick r:id="rId2"/>
              </a:rPr>
              <a:t>L</a:t>
            </a:r>
            <a:r>
              <a:rPr dirty="0" sz="1400" spc="0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25">
                <a:latin typeface="Times New Roman"/>
                <a:cs typeface="Times New Roman"/>
                <a:hlinkClick r:id="rId2"/>
              </a:rPr>
              <a:t>A</a:t>
            </a:r>
            <a:r>
              <a:rPr dirty="0" sz="1400" spc="25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100">
                <a:latin typeface="Times New Roman"/>
                <a:cs typeface="Times New Roman"/>
                <a:hlinkClick r:id="rId2"/>
              </a:rPr>
              <a:t>N</a:t>
            </a:r>
            <a:r>
              <a:rPr dirty="0" sz="1400" spc="100">
                <a:latin typeface="Times New Roman"/>
                <a:cs typeface="Times New Roman"/>
                <a:hlinkClick r:id="rId2"/>
              </a:rPr>
              <a:t>	</a:t>
            </a:r>
            <a:r>
              <a:rPr dirty="0" sz="1400" spc="25">
                <a:latin typeface="Times New Roman"/>
                <a:cs typeface="Times New Roman"/>
                <a:hlinkClick r:id="rId2"/>
              </a:rPr>
              <a:t>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961253" y="1999197"/>
            <a:ext cx="2426335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60045" algn="l"/>
                <a:tab pos="703580" algn="l"/>
                <a:tab pos="1035685" algn="l"/>
                <a:tab pos="1329690" algn="l"/>
                <a:tab pos="1677670" algn="l"/>
                <a:tab pos="2005964" algn="l"/>
                <a:tab pos="2330450" algn="l"/>
              </a:tabLst>
            </a:pPr>
            <a:r>
              <a:rPr dirty="0" sz="1150" spc="-40">
                <a:latin typeface="Times New Roman"/>
                <a:cs typeface="Times New Roman"/>
                <a:hlinkClick r:id="rId2"/>
              </a:rPr>
              <a:t>B</a:t>
            </a:r>
            <a:r>
              <a:rPr dirty="0" sz="1150" spc="-40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114">
                <a:latin typeface="Times New Roman"/>
                <a:cs typeface="Times New Roman"/>
                <a:hlinkClick r:id="rId2"/>
              </a:rPr>
              <a:t>u</a:t>
            </a:r>
            <a:r>
              <a:rPr dirty="0" sz="1150" spc="114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25">
                <a:latin typeface="Times New Roman"/>
                <a:cs typeface="Times New Roman"/>
                <a:hlinkClick r:id="rId2"/>
              </a:rPr>
              <a:t>y</a:t>
            </a:r>
            <a:r>
              <a:rPr dirty="0" sz="1150" spc="25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-80">
                <a:latin typeface="Times New Roman"/>
                <a:cs typeface="Times New Roman"/>
                <a:hlinkClick r:id="rId2"/>
              </a:rPr>
              <a:t>-</a:t>
            </a:r>
            <a:r>
              <a:rPr dirty="0" sz="1150" spc="-80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-40">
                <a:latin typeface="Times New Roman"/>
                <a:cs typeface="Times New Roman"/>
                <a:hlinkClick r:id="rId2"/>
              </a:rPr>
              <a:t>B</a:t>
            </a:r>
            <a:r>
              <a:rPr dirty="0" sz="1150" spc="-40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60">
                <a:latin typeface="Times New Roman"/>
                <a:cs typeface="Times New Roman"/>
                <a:hlinkClick r:id="rId2"/>
              </a:rPr>
              <a:t>a</a:t>
            </a:r>
            <a:r>
              <a:rPr dirty="0" sz="1150" spc="60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30">
                <a:latin typeface="Times New Roman"/>
                <a:cs typeface="Times New Roman"/>
                <a:hlinkClick r:id="rId2"/>
              </a:rPr>
              <a:t>c</a:t>
            </a:r>
            <a:r>
              <a:rPr dirty="0" sz="1150" spc="30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65">
                <a:latin typeface="Times New Roman"/>
                <a:cs typeface="Times New Roman"/>
                <a:hlinkClick r:id="rId2"/>
              </a:rPr>
              <a:t>k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11234" y="1999197"/>
            <a:ext cx="2138680" cy="205740"/>
          </a:xfrm>
          <a:prstGeom prst="rect">
            <a:avLst/>
          </a:prstGeom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352425" algn="l"/>
                <a:tab pos="667385" algn="l"/>
                <a:tab pos="1002665" algn="l"/>
                <a:tab pos="1344295" algn="l"/>
                <a:tab pos="1659889" algn="l"/>
                <a:tab pos="1988185" algn="l"/>
              </a:tabLst>
            </a:pPr>
            <a:r>
              <a:rPr dirty="0" sz="1150" spc="25">
                <a:latin typeface="Times New Roman"/>
                <a:cs typeface="Times New Roman"/>
                <a:hlinkClick r:id="rId2"/>
              </a:rPr>
              <a:t>P</a:t>
            </a:r>
            <a:r>
              <a:rPr dirty="0" sz="1150" spc="25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85">
                <a:latin typeface="Times New Roman"/>
                <a:cs typeface="Times New Roman"/>
                <a:hlinkClick r:id="rId2"/>
              </a:rPr>
              <a:t>r</a:t>
            </a:r>
            <a:r>
              <a:rPr dirty="0" sz="1150" spc="85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50">
                <a:latin typeface="Times New Roman"/>
                <a:cs typeface="Times New Roman"/>
                <a:hlinkClick r:id="rId2"/>
              </a:rPr>
              <a:t>o</a:t>
            </a:r>
            <a:r>
              <a:rPr dirty="0" sz="1150" spc="50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100">
                <a:latin typeface="Times New Roman"/>
                <a:cs typeface="Times New Roman"/>
                <a:hlinkClick r:id="rId2"/>
              </a:rPr>
              <a:t>g</a:t>
            </a:r>
            <a:r>
              <a:rPr dirty="0" sz="1150" spc="100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85">
                <a:latin typeface="Times New Roman"/>
                <a:cs typeface="Times New Roman"/>
                <a:hlinkClick r:id="rId2"/>
              </a:rPr>
              <a:t>r</a:t>
            </a:r>
            <a:r>
              <a:rPr dirty="0" sz="1150" spc="85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60">
                <a:latin typeface="Times New Roman"/>
                <a:cs typeface="Times New Roman"/>
                <a:hlinkClick r:id="rId2"/>
              </a:rPr>
              <a:t>a</a:t>
            </a:r>
            <a:r>
              <a:rPr dirty="0" sz="1150" spc="60">
                <a:latin typeface="Times New Roman"/>
                <a:cs typeface="Times New Roman"/>
                <a:hlinkClick r:id="rId2"/>
              </a:rPr>
              <a:t>	</a:t>
            </a:r>
            <a:r>
              <a:rPr dirty="0" sz="1150" spc="180">
                <a:latin typeface="Times New Roman"/>
                <a:cs typeface="Times New Roman"/>
                <a:hlinkClick r:id="rId2"/>
              </a:rPr>
              <a:t>m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08672" y="2765530"/>
            <a:ext cx="270510" cy="269875"/>
          </a:xfrm>
          <a:custGeom>
            <a:avLst/>
            <a:gdLst/>
            <a:ahLst/>
            <a:cxnLst/>
            <a:rect l="l" t="t" r="r" b="b"/>
            <a:pathLst>
              <a:path w="270510" h="269875">
                <a:moveTo>
                  <a:pt x="270061" y="0"/>
                </a:moveTo>
                <a:lnTo>
                  <a:pt x="0" y="269624"/>
                </a:lnTo>
              </a:path>
            </a:pathLst>
          </a:custGeom>
          <a:ln w="32381">
            <a:solidFill>
              <a:srgbClr val="03B0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18857" y="2765530"/>
            <a:ext cx="270510" cy="269875"/>
          </a:xfrm>
          <a:custGeom>
            <a:avLst/>
            <a:gdLst/>
            <a:ahLst/>
            <a:cxnLst/>
            <a:rect l="l" t="t" r="r" b="b"/>
            <a:pathLst>
              <a:path w="270510" h="269875">
                <a:moveTo>
                  <a:pt x="0" y="0"/>
                </a:moveTo>
                <a:lnTo>
                  <a:pt x="270061" y="269624"/>
                </a:lnTo>
              </a:path>
            </a:pathLst>
          </a:custGeom>
          <a:ln w="32381">
            <a:solidFill>
              <a:srgbClr val="03B0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548796" y="2799233"/>
            <a:ext cx="0" cy="303530"/>
          </a:xfrm>
          <a:custGeom>
            <a:avLst/>
            <a:gdLst/>
            <a:ahLst/>
            <a:cxnLst/>
            <a:rect l="l" t="t" r="r" b="b"/>
            <a:pathLst>
              <a:path w="0" h="303530">
                <a:moveTo>
                  <a:pt x="0" y="0"/>
                </a:moveTo>
                <a:lnTo>
                  <a:pt x="0" y="303328"/>
                </a:lnTo>
              </a:path>
            </a:pathLst>
          </a:custGeom>
          <a:ln w="32407">
            <a:solidFill>
              <a:srgbClr val="03B0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346249" y="2845578"/>
            <a:ext cx="67945" cy="143510"/>
          </a:xfrm>
          <a:custGeom>
            <a:avLst/>
            <a:gdLst/>
            <a:ahLst/>
            <a:cxnLst/>
            <a:rect l="l" t="t" r="r" b="b"/>
            <a:pathLst>
              <a:path w="67945" h="143510">
                <a:moveTo>
                  <a:pt x="67515" y="0"/>
                </a:moveTo>
                <a:lnTo>
                  <a:pt x="0" y="143245"/>
                </a:lnTo>
              </a:path>
            </a:pathLst>
          </a:custGeom>
          <a:ln w="10799">
            <a:solidFill>
              <a:srgbClr val="03B0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683826" y="2841369"/>
            <a:ext cx="71755" cy="143510"/>
          </a:xfrm>
          <a:custGeom>
            <a:avLst/>
            <a:gdLst/>
            <a:ahLst/>
            <a:cxnLst/>
            <a:rect l="l" t="t" r="r" b="b"/>
            <a:pathLst>
              <a:path w="71754" h="143510">
                <a:moveTo>
                  <a:pt x="0" y="0"/>
                </a:moveTo>
                <a:lnTo>
                  <a:pt x="71716" y="143230"/>
                </a:lnTo>
              </a:path>
            </a:pathLst>
          </a:custGeom>
          <a:ln w="10798">
            <a:solidFill>
              <a:srgbClr val="03B0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008672" y="2748678"/>
            <a:ext cx="67945" cy="45085"/>
          </a:xfrm>
          <a:custGeom>
            <a:avLst/>
            <a:gdLst/>
            <a:ahLst/>
            <a:cxnLst/>
            <a:rect l="l" t="t" r="r" b="b"/>
            <a:pathLst>
              <a:path w="67945" h="45085">
                <a:moveTo>
                  <a:pt x="67515" y="0"/>
                </a:moveTo>
                <a:lnTo>
                  <a:pt x="0" y="44937"/>
                </a:lnTo>
              </a:path>
            </a:pathLst>
          </a:custGeom>
          <a:ln w="10790">
            <a:solidFill>
              <a:srgbClr val="03B0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5017053" y="2748678"/>
            <a:ext cx="67945" cy="45085"/>
          </a:xfrm>
          <a:custGeom>
            <a:avLst/>
            <a:gdLst/>
            <a:ahLst/>
            <a:cxnLst/>
            <a:rect l="l" t="t" r="r" b="b"/>
            <a:pathLst>
              <a:path w="67945" h="45085">
                <a:moveTo>
                  <a:pt x="67515" y="44937"/>
                </a:moveTo>
                <a:lnTo>
                  <a:pt x="0" y="0"/>
                </a:lnTo>
              </a:path>
            </a:pathLst>
          </a:custGeom>
          <a:ln w="10790">
            <a:solidFill>
              <a:srgbClr val="03B00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300939" y="543491"/>
            <a:ext cx="563245" cy="304165"/>
          </a:xfrm>
          <a:custGeom>
            <a:avLst/>
            <a:gdLst/>
            <a:ahLst/>
            <a:cxnLst/>
            <a:rect l="l" t="t" r="r" b="b"/>
            <a:pathLst>
              <a:path w="563245" h="304165">
                <a:moveTo>
                  <a:pt x="281464" y="0"/>
                </a:moveTo>
                <a:lnTo>
                  <a:pt x="0" y="281158"/>
                </a:lnTo>
                <a:lnTo>
                  <a:pt x="22955" y="303927"/>
                </a:lnTo>
                <a:lnTo>
                  <a:pt x="281539" y="45761"/>
                </a:lnTo>
                <a:lnTo>
                  <a:pt x="270061" y="34302"/>
                </a:lnTo>
                <a:lnTo>
                  <a:pt x="315822" y="34302"/>
                </a:lnTo>
                <a:lnTo>
                  <a:pt x="281464" y="0"/>
                </a:lnTo>
                <a:close/>
              </a:path>
              <a:path w="563245" h="304165">
                <a:moveTo>
                  <a:pt x="315822" y="34302"/>
                </a:moveTo>
                <a:lnTo>
                  <a:pt x="293016" y="34302"/>
                </a:lnTo>
                <a:lnTo>
                  <a:pt x="281539" y="45761"/>
                </a:lnTo>
                <a:lnTo>
                  <a:pt x="540123" y="303927"/>
                </a:lnTo>
                <a:lnTo>
                  <a:pt x="563078" y="281158"/>
                </a:lnTo>
                <a:lnTo>
                  <a:pt x="315822" y="34302"/>
                </a:lnTo>
                <a:close/>
              </a:path>
              <a:path w="563245" h="304165">
                <a:moveTo>
                  <a:pt x="293016" y="34302"/>
                </a:moveTo>
                <a:lnTo>
                  <a:pt x="270061" y="34302"/>
                </a:lnTo>
                <a:lnTo>
                  <a:pt x="281539" y="45761"/>
                </a:lnTo>
                <a:lnTo>
                  <a:pt x="293016" y="34302"/>
                </a:lnTo>
                <a:close/>
              </a:path>
            </a:pathLst>
          </a:custGeom>
          <a:solidFill>
            <a:srgbClr val="03B00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258533" y="2452319"/>
            <a:ext cx="599440" cy="16954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64160" algn="l"/>
                <a:tab pos="537845" algn="l"/>
              </a:tabLst>
            </a:pPr>
            <a:r>
              <a:rPr dirty="0" sz="950" spc="5">
                <a:latin typeface="Times New Roman"/>
                <a:cs typeface="Times New Roman"/>
                <a:hlinkClick r:id="rId2"/>
              </a:rPr>
              <a:t>f</a:t>
            </a:r>
            <a:r>
              <a:rPr dirty="0" sz="950" spc="5">
                <a:latin typeface="Times New Roman"/>
                <a:cs typeface="Times New Roman"/>
                <a:hlinkClick r:id="rId2"/>
              </a:rPr>
              <a:t>	</a:t>
            </a:r>
            <a:r>
              <a:rPr dirty="0" sz="950" spc="25">
                <a:latin typeface="Times New Roman"/>
                <a:cs typeface="Times New Roman"/>
                <a:hlinkClick r:id="rId2"/>
              </a:rPr>
              <a:t>o</a:t>
            </a:r>
            <a:r>
              <a:rPr dirty="0" sz="950" spc="25">
                <a:latin typeface="Times New Roman"/>
                <a:cs typeface="Times New Roman"/>
                <a:hlinkClick r:id="rId2"/>
              </a:rPr>
              <a:t>	</a:t>
            </a:r>
            <a:r>
              <a:rPr dirty="0" sz="950" spc="55">
                <a:latin typeface="Times New Roman"/>
                <a:cs typeface="Times New Roman"/>
                <a:hlinkClick r:id="rId2"/>
              </a:rPr>
              <a:t>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80333" y="4807153"/>
            <a:ext cx="2779395" cy="1769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Garamond"/>
                <a:cs typeface="Garamond"/>
              </a:rPr>
              <a:t>Tribal-Interior </a:t>
            </a:r>
            <a:r>
              <a:rPr dirty="0" sz="1800" spc="-5">
                <a:latin typeface="Garamond"/>
                <a:cs typeface="Garamond"/>
              </a:rPr>
              <a:t>Budget</a:t>
            </a:r>
            <a:r>
              <a:rPr dirty="0" sz="1800" spc="-20">
                <a:latin typeface="Garamond"/>
                <a:cs typeface="Garamond"/>
              </a:rPr>
              <a:t> </a:t>
            </a:r>
            <a:r>
              <a:rPr dirty="0" sz="1800" spc="-5">
                <a:latin typeface="Garamond"/>
                <a:cs typeface="Garamond"/>
              </a:rPr>
              <a:t>Council</a:t>
            </a:r>
            <a:endParaRPr sz="1800">
              <a:latin typeface="Garamond"/>
              <a:cs typeface="Garamond"/>
            </a:endParaRPr>
          </a:p>
          <a:p>
            <a:pPr algn="ctr" marL="600710" marR="590550">
              <a:lnSpc>
                <a:spcPct val="100000"/>
              </a:lnSpc>
            </a:pPr>
            <a:r>
              <a:rPr dirty="0" sz="1800" spc="-5">
                <a:latin typeface="Garamond"/>
                <a:cs typeface="Garamond"/>
              </a:rPr>
              <a:t>Flagstaff,</a:t>
            </a:r>
            <a:r>
              <a:rPr dirty="0" sz="1800" spc="-65">
                <a:latin typeface="Garamond"/>
                <a:cs typeface="Garamond"/>
              </a:rPr>
              <a:t> </a:t>
            </a:r>
            <a:r>
              <a:rPr dirty="0" sz="1800" spc="-5">
                <a:latin typeface="Garamond"/>
                <a:cs typeface="Garamond"/>
              </a:rPr>
              <a:t>Arizona  </a:t>
            </a:r>
            <a:r>
              <a:rPr dirty="0" sz="1800" spc="-15">
                <a:latin typeface="Garamond"/>
                <a:cs typeface="Garamond"/>
              </a:rPr>
              <a:t>July </a:t>
            </a:r>
            <a:r>
              <a:rPr dirty="0" sz="1800" spc="-5">
                <a:latin typeface="Garamond"/>
                <a:cs typeface="Garamond"/>
              </a:rPr>
              <a:t>26,</a:t>
            </a:r>
            <a:r>
              <a:rPr dirty="0" sz="1800" spc="-40">
                <a:latin typeface="Garamond"/>
                <a:cs typeface="Garamond"/>
              </a:rPr>
              <a:t> </a:t>
            </a:r>
            <a:r>
              <a:rPr dirty="0" sz="1800" spc="-5">
                <a:latin typeface="Garamond"/>
                <a:cs typeface="Garamond"/>
              </a:rPr>
              <a:t>2017</a:t>
            </a:r>
            <a:endParaRPr sz="1800">
              <a:latin typeface="Garamond"/>
              <a:cs typeface="Garamond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800" spc="-10" u="sng">
                <a:solidFill>
                  <a:srgbClr val="0000FF"/>
                </a:solidFill>
                <a:latin typeface="Garamond"/>
                <a:cs typeface="Garamond"/>
                <a:hlinkClick r:id="rId3"/>
              </a:rPr>
              <a:t>www.doi.gov/buybackprogram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200" y="5257800"/>
            <a:ext cx="1143000" cy="1066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70662"/>
            <a:ext cx="485648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0"/>
              <a:t>What </a:t>
            </a:r>
            <a:r>
              <a:rPr dirty="0" sz="2800" spc="-5"/>
              <a:t>is the Buy-Back</a:t>
            </a:r>
            <a:r>
              <a:rPr dirty="0" sz="2800" spc="-20"/>
              <a:t> </a:t>
            </a:r>
            <a:r>
              <a:rPr dirty="0" sz="2800" spc="-5"/>
              <a:t>Program?</a:t>
            </a:r>
            <a:endParaRPr sz="28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 marR="64135">
              <a:lnSpc>
                <a:spcPct val="100000"/>
              </a:lnSpc>
              <a:spcBef>
                <a:spcPts val="105"/>
              </a:spcBef>
            </a:pPr>
            <a:r>
              <a:rPr dirty="0" spc="5"/>
              <a:t>The </a:t>
            </a:r>
            <a:r>
              <a:rPr dirty="0"/>
              <a:t>Land </a:t>
            </a:r>
            <a:r>
              <a:rPr dirty="0" spc="-5"/>
              <a:t>Buy-Back </a:t>
            </a:r>
            <a:r>
              <a:rPr dirty="0" spc="0"/>
              <a:t>Program </a:t>
            </a:r>
            <a:r>
              <a:rPr dirty="0"/>
              <a:t>for </a:t>
            </a:r>
            <a:r>
              <a:rPr dirty="0" spc="-20"/>
              <a:t>Tribal  </a:t>
            </a:r>
            <a:r>
              <a:rPr dirty="0"/>
              <a:t>Nations implements the </a:t>
            </a:r>
            <a:r>
              <a:rPr dirty="0" spc="-5"/>
              <a:t>land </a:t>
            </a:r>
            <a:r>
              <a:rPr dirty="0"/>
              <a:t>consolidation  component </a:t>
            </a:r>
            <a:r>
              <a:rPr dirty="0" spc="-5"/>
              <a:t>of </a:t>
            </a:r>
            <a:r>
              <a:rPr dirty="0"/>
              <a:t>the </a:t>
            </a:r>
            <a:r>
              <a:rPr dirty="0" spc="-5" b="1">
                <a:latin typeface="Garamond"/>
                <a:cs typeface="Garamond"/>
              </a:rPr>
              <a:t>Cobell Settlement  </a:t>
            </a:r>
            <a:r>
              <a:rPr dirty="0" b="1">
                <a:latin typeface="Garamond"/>
                <a:cs typeface="Garamond"/>
              </a:rPr>
              <a:t>Agreement</a:t>
            </a:r>
            <a:r>
              <a:rPr dirty="0"/>
              <a:t>.</a:t>
            </a:r>
          </a:p>
          <a:p>
            <a:pPr marL="12700">
              <a:lnSpc>
                <a:spcPct val="100000"/>
              </a:lnSpc>
              <a:spcBef>
                <a:spcPts val="1630"/>
              </a:spcBef>
            </a:pPr>
            <a:r>
              <a:rPr dirty="0" spc="5"/>
              <a:t>The </a:t>
            </a:r>
            <a:r>
              <a:rPr dirty="0"/>
              <a:t>Settlement </a:t>
            </a:r>
            <a:r>
              <a:rPr dirty="0" spc="-5"/>
              <a:t>provided </a:t>
            </a:r>
            <a:r>
              <a:rPr dirty="0"/>
              <a:t>a $1.9 </a:t>
            </a:r>
            <a:r>
              <a:rPr dirty="0" spc="-5"/>
              <a:t>billion</a:t>
            </a:r>
            <a:r>
              <a:rPr dirty="0" spc="-40"/>
              <a:t> </a:t>
            </a:r>
            <a:r>
              <a:rPr dirty="0"/>
              <a:t>fund</a:t>
            </a:r>
          </a:p>
          <a:p>
            <a:pPr marL="12700">
              <a:lnSpc>
                <a:spcPct val="100000"/>
              </a:lnSpc>
            </a:pPr>
            <a:r>
              <a:rPr dirty="0"/>
              <a:t>to</a:t>
            </a:r>
            <a:r>
              <a:rPr dirty="0" spc="-90"/>
              <a:t> </a:t>
            </a:r>
            <a:r>
              <a:rPr dirty="0" spc="-5"/>
              <a:t>purchase: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42263" y="3268446"/>
            <a:ext cx="2814955" cy="185483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5">
                <a:latin typeface="Garamond"/>
                <a:cs typeface="Garamond"/>
              </a:rPr>
              <a:t>fractional</a:t>
            </a:r>
            <a:r>
              <a:rPr dirty="0" sz="2000" spc="-20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interests</a:t>
            </a:r>
            <a:endParaRPr sz="2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5">
                <a:latin typeface="Garamond"/>
                <a:cs typeface="Garamond"/>
              </a:rPr>
              <a:t>in </a:t>
            </a:r>
            <a:r>
              <a:rPr dirty="0" sz="2000" spc="5">
                <a:latin typeface="Garamond"/>
                <a:cs typeface="Garamond"/>
              </a:rPr>
              <a:t>trust </a:t>
            </a:r>
            <a:r>
              <a:rPr dirty="0" sz="2000" spc="-5">
                <a:latin typeface="Garamond"/>
                <a:cs typeface="Garamond"/>
              </a:rPr>
              <a:t>or </a:t>
            </a:r>
            <a:r>
              <a:rPr dirty="0" sz="2000">
                <a:latin typeface="Garamond"/>
                <a:cs typeface="Garamond"/>
              </a:rPr>
              <a:t>restricted</a:t>
            </a:r>
            <a:r>
              <a:rPr dirty="0" sz="2000" spc="-105">
                <a:latin typeface="Garamond"/>
                <a:cs typeface="Garamond"/>
              </a:rPr>
              <a:t> </a:t>
            </a:r>
            <a:r>
              <a:rPr dirty="0" sz="2000" spc="-5">
                <a:latin typeface="Garamond"/>
                <a:cs typeface="Garamond"/>
              </a:rPr>
              <a:t>land</a:t>
            </a:r>
            <a:endParaRPr sz="2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>
                <a:latin typeface="Garamond"/>
                <a:cs typeface="Garamond"/>
              </a:rPr>
              <a:t>from </a:t>
            </a:r>
            <a:r>
              <a:rPr dirty="0" sz="2000" spc="-5">
                <a:latin typeface="Garamond"/>
                <a:cs typeface="Garamond"/>
              </a:rPr>
              <a:t>willing</a:t>
            </a:r>
            <a:r>
              <a:rPr dirty="0" sz="2000" spc="-40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sellers</a:t>
            </a:r>
            <a:endParaRPr sz="2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5">
                <a:latin typeface="Garamond"/>
                <a:cs typeface="Garamond"/>
              </a:rPr>
              <a:t>at </a:t>
            </a:r>
            <a:r>
              <a:rPr dirty="0" sz="2000">
                <a:latin typeface="Garamond"/>
                <a:cs typeface="Garamond"/>
              </a:rPr>
              <a:t>fair </a:t>
            </a:r>
            <a:r>
              <a:rPr dirty="0" sz="2000" spc="-5">
                <a:latin typeface="Garamond"/>
                <a:cs typeface="Garamond"/>
              </a:rPr>
              <a:t>market</a:t>
            </a:r>
            <a:r>
              <a:rPr dirty="0" sz="2000" spc="-100">
                <a:latin typeface="Garamond"/>
                <a:cs typeface="Garamond"/>
              </a:rPr>
              <a:t> </a:t>
            </a:r>
            <a:r>
              <a:rPr dirty="0" sz="2000" spc="-10">
                <a:latin typeface="Garamond"/>
                <a:cs typeface="Garamond"/>
              </a:rPr>
              <a:t>value</a:t>
            </a:r>
            <a:endParaRPr sz="2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dirty="0" sz="2000" spc="-5">
                <a:latin typeface="Garamond"/>
                <a:cs typeface="Garamond"/>
              </a:rPr>
              <a:t>within </a:t>
            </a:r>
            <a:r>
              <a:rPr dirty="0" sz="2000">
                <a:latin typeface="Garamond"/>
                <a:cs typeface="Garamond"/>
              </a:rPr>
              <a:t>a </a:t>
            </a:r>
            <a:r>
              <a:rPr dirty="0" sz="2000" spc="-5">
                <a:latin typeface="Garamond"/>
                <a:cs typeface="Garamond"/>
              </a:rPr>
              <a:t>10-year</a:t>
            </a:r>
            <a:r>
              <a:rPr dirty="0" sz="2000" spc="-30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period.</a:t>
            </a:r>
            <a:endParaRPr sz="2000"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951476" y="1905000"/>
            <a:ext cx="4040124" cy="2202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6037834" y="4096639"/>
            <a:ext cx="22631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095B25"/>
                </a:solidFill>
                <a:latin typeface="Garamond"/>
                <a:cs typeface="Garamond"/>
              </a:rPr>
              <a:t>March 2016 </a:t>
            </a:r>
            <a:r>
              <a:rPr dirty="0" sz="1400" spc="-5" b="1">
                <a:solidFill>
                  <a:srgbClr val="095B25"/>
                </a:solidFill>
                <a:latin typeface="Garamond"/>
                <a:cs typeface="Garamond"/>
              </a:rPr>
              <a:t>Listening</a:t>
            </a:r>
            <a:r>
              <a:rPr dirty="0" sz="1400" spc="-20" b="1">
                <a:solidFill>
                  <a:srgbClr val="095B25"/>
                </a:solidFill>
                <a:latin typeface="Garamond"/>
                <a:cs typeface="Garamond"/>
              </a:rPr>
              <a:t> </a:t>
            </a:r>
            <a:r>
              <a:rPr dirty="0" sz="1400" b="1">
                <a:solidFill>
                  <a:srgbClr val="095B25"/>
                </a:solidFill>
                <a:latin typeface="Garamond"/>
                <a:cs typeface="Garamond"/>
              </a:rPr>
              <a:t>Session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0887" y="5245734"/>
            <a:ext cx="6892925" cy="635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latin typeface="Garamond"/>
                <a:cs typeface="Garamond"/>
              </a:rPr>
              <a:t>Purchased </a:t>
            </a:r>
            <a:r>
              <a:rPr dirty="0" sz="2000">
                <a:latin typeface="Garamond"/>
                <a:cs typeface="Garamond"/>
              </a:rPr>
              <a:t>interests </a:t>
            </a:r>
            <a:r>
              <a:rPr dirty="0" sz="2000" spc="-5">
                <a:latin typeface="Garamond"/>
                <a:cs typeface="Garamond"/>
              </a:rPr>
              <a:t>will be </a:t>
            </a:r>
            <a:r>
              <a:rPr dirty="0" sz="2000">
                <a:latin typeface="Garamond"/>
                <a:cs typeface="Garamond"/>
              </a:rPr>
              <a:t>immediately </a:t>
            </a:r>
            <a:r>
              <a:rPr dirty="0" sz="2000" spc="-5">
                <a:latin typeface="Garamond"/>
                <a:cs typeface="Garamond"/>
              </a:rPr>
              <a:t>held in </a:t>
            </a:r>
            <a:r>
              <a:rPr dirty="0" sz="2000" spc="5">
                <a:latin typeface="Garamond"/>
                <a:cs typeface="Garamond"/>
              </a:rPr>
              <a:t>trust </a:t>
            </a:r>
            <a:r>
              <a:rPr dirty="0" sz="2000">
                <a:latin typeface="Garamond"/>
                <a:cs typeface="Garamond"/>
              </a:rPr>
              <a:t>for the </a:t>
            </a:r>
            <a:r>
              <a:rPr dirty="0" sz="2000" spc="-5">
                <a:latin typeface="Garamond"/>
                <a:cs typeface="Garamond"/>
              </a:rPr>
              <a:t>tribe with  jurisdiction </a:t>
            </a:r>
            <a:r>
              <a:rPr dirty="0" sz="2000" spc="-20">
                <a:latin typeface="Garamond"/>
                <a:cs typeface="Garamond"/>
              </a:rPr>
              <a:t>over </a:t>
            </a:r>
            <a:r>
              <a:rPr dirty="0" sz="2000">
                <a:latin typeface="Garamond"/>
                <a:cs typeface="Garamond"/>
              </a:rPr>
              <a:t>the land.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70662"/>
            <a:ext cx="482028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/>
              <a:t>Overall </a:t>
            </a:r>
            <a:r>
              <a:rPr dirty="0" sz="2800" spc="-5"/>
              <a:t>Program </a:t>
            </a:r>
            <a:r>
              <a:rPr dirty="0" sz="2800"/>
              <a:t>results </a:t>
            </a:r>
            <a:r>
              <a:rPr dirty="0" sz="2800" spc="-5"/>
              <a:t>thus </a:t>
            </a:r>
            <a:r>
              <a:rPr dirty="0" sz="2800"/>
              <a:t>far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537463" y="1459966"/>
            <a:ext cx="7969250" cy="3623945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2000" spc="-5" b="1">
                <a:latin typeface="Garamond"/>
                <a:cs typeface="Garamond"/>
              </a:rPr>
              <a:t>Land</a:t>
            </a:r>
            <a:r>
              <a:rPr dirty="0" sz="2000" spc="-85" b="1">
                <a:latin typeface="Garamond"/>
                <a:cs typeface="Garamond"/>
              </a:rPr>
              <a:t> </a:t>
            </a:r>
            <a:r>
              <a:rPr dirty="0" sz="2000" spc="-5" b="1">
                <a:latin typeface="Garamond"/>
                <a:cs typeface="Garamond"/>
              </a:rPr>
              <a:t>Consolidation</a:t>
            </a:r>
            <a:endParaRPr sz="2000">
              <a:latin typeface="Garamond"/>
              <a:cs typeface="Garamond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dirty="0" sz="2000" spc="-5">
                <a:latin typeface="Garamond"/>
                <a:cs typeface="Garamond"/>
              </a:rPr>
              <a:t>Consolidated </a:t>
            </a:r>
            <a:r>
              <a:rPr dirty="0" sz="2000">
                <a:latin typeface="Garamond"/>
                <a:cs typeface="Garamond"/>
              </a:rPr>
              <a:t>more than 2.1 million </a:t>
            </a:r>
            <a:r>
              <a:rPr dirty="0" sz="2000" spc="-10">
                <a:latin typeface="Garamond"/>
                <a:cs typeface="Garamond"/>
              </a:rPr>
              <a:t>equivalent </a:t>
            </a:r>
            <a:r>
              <a:rPr dirty="0" sz="2000" spc="-5">
                <a:latin typeface="Garamond"/>
                <a:cs typeface="Garamond"/>
              </a:rPr>
              <a:t>acres of  </a:t>
            </a:r>
            <a:r>
              <a:rPr dirty="0" sz="2000">
                <a:latin typeface="Garamond"/>
                <a:cs typeface="Garamond"/>
              </a:rPr>
              <a:t>fractionated</a:t>
            </a:r>
            <a:r>
              <a:rPr dirty="0" sz="2000" spc="-170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land</a:t>
            </a:r>
            <a:endParaRPr sz="2000">
              <a:latin typeface="Garamond"/>
              <a:cs typeface="Garamond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dirty="0" sz="2000" spc="-5">
                <a:latin typeface="Garamond"/>
                <a:cs typeface="Garamond"/>
              </a:rPr>
              <a:t>Purchased nearly 720,000 </a:t>
            </a:r>
            <a:r>
              <a:rPr dirty="0" sz="2000">
                <a:latin typeface="Garamond"/>
                <a:cs typeface="Garamond"/>
              </a:rPr>
              <a:t>interests </a:t>
            </a:r>
            <a:r>
              <a:rPr dirty="0" sz="2000" spc="-5">
                <a:latin typeface="Garamond"/>
                <a:cs typeface="Garamond"/>
              </a:rPr>
              <a:t>on </a:t>
            </a:r>
            <a:r>
              <a:rPr dirty="0" sz="2000">
                <a:latin typeface="Garamond"/>
                <a:cs typeface="Garamond"/>
              </a:rPr>
              <a:t>more than 41,000</a:t>
            </a:r>
            <a:r>
              <a:rPr dirty="0" sz="2000" spc="-30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tracts</a:t>
            </a:r>
            <a:endParaRPr sz="2000">
              <a:latin typeface="Garamond"/>
              <a:cs typeface="Garamond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dirty="0" sz="2000" spc="-5">
                <a:latin typeface="Garamond"/>
                <a:cs typeface="Garamond"/>
              </a:rPr>
              <a:t>Mailed offers </a:t>
            </a:r>
            <a:r>
              <a:rPr dirty="0" sz="2000">
                <a:latin typeface="Garamond"/>
                <a:cs typeface="Garamond"/>
              </a:rPr>
              <a:t>to </a:t>
            </a:r>
            <a:r>
              <a:rPr dirty="0" sz="2000" spc="-5">
                <a:latin typeface="Garamond"/>
                <a:cs typeface="Garamond"/>
              </a:rPr>
              <a:t>landowners with </a:t>
            </a:r>
            <a:r>
              <a:rPr dirty="0" sz="2000">
                <a:latin typeface="Garamond"/>
                <a:cs typeface="Garamond"/>
              </a:rPr>
              <a:t>interests </a:t>
            </a:r>
            <a:r>
              <a:rPr dirty="0" sz="2000" spc="-5">
                <a:latin typeface="Garamond"/>
                <a:cs typeface="Garamond"/>
              </a:rPr>
              <a:t>at </a:t>
            </a:r>
            <a:r>
              <a:rPr dirty="0" sz="2000">
                <a:latin typeface="Garamond"/>
                <a:cs typeface="Garamond"/>
              </a:rPr>
              <a:t>44</a:t>
            </a:r>
            <a:r>
              <a:rPr dirty="0" sz="2000" spc="25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locations</a:t>
            </a:r>
            <a:endParaRPr sz="2000">
              <a:latin typeface="Garamond"/>
              <a:cs typeface="Garamond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dirty="0" sz="2000">
                <a:latin typeface="Garamond"/>
                <a:cs typeface="Garamond"/>
              </a:rPr>
              <a:t>Increased tribal </a:t>
            </a:r>
            <a:r>
              <a:rPr dirty="0" sz="2000" spc="-5">
                <a:latin typeface="Garamond"/>
                <a:cs typeface="Garamond"/>
              </a:rPr>
              <a:t>ownership </a:t>
            </a:r>
            <a:r>
              <a:rPr dirty="0" sz="2000">
                <a:latin typeface="Garamond"/>
                <a:cs typeface="Garamond"/>
              </a:rPr>
              <a:t>to </a:t>
            </a:r>
            <a:r>
              <a:rPr dirty="0" sz="2000" spc="-5">
                <a:latin typeface="Garamond"/>
                <a:cs typeface="Garamond"/>
              </a:rPr>
              <a:t>at least </a:t>
            </a:r>
            <a:r>
              <a:rPr dirty="0" sz="2000">
                <a:latin typeface="Garamond"/>
                <a:cs typeface="Garamond"/>
              </a:rPr>
              <a:t>50% on more than 13,900</a:t>
            </a:r>
            <a:r>
              <a:rPr dirty="0" sz="2000" spc="-25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tracts</a:t>
            </a:r>
            <a:endParaRPr sz="2000">
              <a:latin typeface="Garamond"/>
              <a:cs typeface="Garamond"/>
            </a:endParaRPr>
          </a:p>
          <a:p>
            <a:pPr marL="8128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dirty="0" sz="2000" spc="-20">
                <a:latin typeface="Garamond"/>
                <a:cs typeface="Garamond"/>
              </a:rPr>
              <a:t>Paid </a:t>
            </a:r>
            <a:r>
              <a:rPr dirty="0" sz="2000">
                <a:latin typeface="Garamond"/>
                <a:cs typeface="Garamond"/>
              </a:rPr>
              <a:t>more than $1.2 </a:t>
            </a:r>
            <a:r>
              <a:rPr dirty="0" sz="2000" spc="-5">
                <a:latin typeface="Garamond"/>
                <a:cs typeface="Garamond"/>
              </a:rPr>
              <a:t>billion </a:t>
            </a:r>
            <a:r>
              <a:rPr dirty="0" sz="2000">
                <a:latin typeface="Garamond"/>
                <a:cs typeface="Garamond"/>
              </a:rPr>
              <a:t>to </a:t>
            </a:r>
            <a:r>
              <a:rPr dirty="0" sz="2000" spc="-5">
                <a:latin typeface="Garamond"/>
                <a:cs typeface="Garamond"/>
              </a:rPr>
              <a:t>individuals who </a:t>
            </a:r>
            <a:r>
              <a:rPr dirty="0" sz="2000" spc="-10">
                <a:latin typeface="Garamond"/>
                <a:cs typeface="Garamond"/>
              </a:rPr>
              <a:t>chose </a:t>
            </a:r>
            <a:r>
              <a:rPr dirty="0" sz="2000">
                <a:latin typeface="Garamond"/>
                <a:cs typeface="Garamond"/>
              </a:rPr>
              <a:t>to</a:t>
            </a:r>
            <a:r>
              <a:rPr dirty="0" sz="2000" spc="85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sell</a:t>
            </a:r>
            <a:endParaRPr sz="20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spc="-5" b="1">
                <a:latin typeface="Garamond"/>
                <a:cs typeface="Garamond"/>
              </a:rPr>
              <a:t>Implementation</a:t>
            </a:r>
            <a:r>
              <a:rPr dirty="0" sz="2000" spc="-75" b="1">
                <a:latin typeface="Garamond"/>
                <a:cs typeface="Garamond"/>
              </a:rPr>
              <a:t> </a:t>
            </a:r>
            <a:r>
              <a:rPr dirty="0" sz="2000" spc="-5" b="1">
                <a:latin typeface="Garamond"/>
                <a:cs typeface="Garamond"/>
              </a:rPr>
              <a:t>Costs</a:t>
            </a:r>
            <a:endParaRPr sz="2000">
              <a:latin typeface="Garamond"/>
              <a:cs typeface="Garamond"/>
            </a:endParaRPr>
          </a:p>
          <a:p>
            <a:pPr marL="812800" indent="-342900">
              <a:lnSpc>
                <a:spcPct val="100000"/>
              </a:lnSpc>
              <a:spcBef>
                <a:spcPts val="475"/>
              </a:spcBef>
              <a:buFont typeface="Arial"/>
              <a:buChar char="•"/>
              <a:tabLst>
                <a:tab pos="812800" algn="l"/>
                <a:tab pos="813435" algn="l"/>
              </a:tabLst>
            </a:pPr>
            <a:r>
              <a:rPr dirty="0" sz="2000" spc="-5">
                <a:latin typeface="Garamond"/>
                <a:cs typeface="Garamond"/>
              </a:rPr>
              <a:t>Expended </a:t>
            </a:r>
            <a:r>
              <a:rPr dirty="0" sz="2000">
                <a:latin typeface="Garamond"/>
                <a:cs typeface="Garamond"/>
              </a:rPr>
              <a:t>27% of  the $285 </a:t>
            </a:r>
            <a:r>
              <a:rPr dirty="0" sz="2000" spc="-5">
                <a:latin typeface="Garamond"/>
                <a:cs typeface="Garamond"/>
              </a:rPr>
              <a:t>million authorized </a:t>
            </a:r>
            <a:r>
              <a:rPr dirty="0" sz="2000">
                <a:latin typeface="Garamond"/>
                <a:cs typeface="Garamond"/>
              </a:rPr>
              <a:t>for </a:t>
            </a:r>
            <a:r>
              <a:rPr dirty="0" sz="2000" spc="-5">
                <a:latin typeface="Garamond"/>
                <a:cs typeface="Garamond"/>
              </a:rPr>
              <a:t>implementation</a:t>
            </a:r>
            <a:r>
              <a:rPr dirty="0" sz="2000" spc="-140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costs</a:t>
            </a:r>
            <a:endParaRPr sz="2000">
              <a:latin typeface="Garamond"/>
              <a:cs typeface="Garamond"/>
            </a:endParaRPr>
          </a:p>
          <a:p>
            <a:pPr marL="812800">
              <a:lnSpc>
                <a:spcPct val="100000"/>
              </a:lnSpc>
            </a:pPr>
            <a:r>
              <a:rPr dirty="0" sz="2000">
                <a:latin typeface="Garamond"/>
                <a:cs typeface="Garamond"/>
              </a:rPr>
              <a:t>Entered </a:t>
            </a:r>
            <a:r>
              <a:rPr dirty="0" sz="2000" spc="-5">
                <a:latin typeface="Garamond"/>
                <a:cs typeface="Garamond"/>
              </a:rPr>
              <a:t>into </a:t>
            </a:r>
            <a:r>
              <a:rPr dirty="0" sz="2000">
                <a:latin typeface="Garamond"/>
                <a:cs typeface="Garamond"/>
              </a:rPr>
              <a:t>agreements </a:t>
            </a:r>
            <a:r>
              <a:rPr dirty="0" sz="2000" spc="-5">
                <a:latin typeface="Garamond"/>
                <a:cs typeface="Garamond"/>
              </a:rPr>
              <a:t>with </a:t>
            </a:r>
            <a:r>
              <a:rPr dirty="0" sz="2000">
                <a:latin typeface="Garamond"/>
                <a:cs typeface="Garamond"/>
              </a:rPr>
              <a:t>46</a:t>
            </a:r>
            <a:r>
              <a:rPr dirty="0" sz="2000" spc="0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tribes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5511"/>
            <a:ext cx="8061959" cy="787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1850" algn="l"/>
              </a:tabLst>
            </a:pPr>
            <a:r>
              <a:rPr dirty="0" spc="0"/>
              <a:t>Strategy</a:t>
            </a:r>
            <a:r>
              <a:rPr dirty="0" spc="15"/>
              <a:t> </a:t>
            </a:r>
            <a:r>
              <a:rPr dirty="0" spc="-10"/>
              <a:t>Review</a:t>
            </a:r>
            <a:r>
              <a:rPr dirty="0" spc="35"/>
              <a:t> </a:t>
            </a:r>
            <a:r>
              <a:rPr dirty="0" spc="-10"/>
              <a:t>Period:	</a:t>
            </a:r>
            <a:r>
              <a:rPr dirty="0" spc="-15"/>
              <a:t>How </a:t>
            </a:r>
            <a:r>
              <a:rPr dirty="0" spc="-5"/>
              <a:t>can </a:t>
            </a:r>
            <a:r>
              <a:rPr dirty="0" spc="-20"/>
              <a:t>we </a:t>
            </a:r>
            <a:r>
              <a:rPr dirty="0" spc="-10"/>
              <a:t>maximize</a:t>
            </a:r>
            <a:r>
              <a:rPr dirty="0" spc="30"/>
              <a:t> </a:t>
            </a:r>
            <a:r>
              <a:rPr dirty="0" spc="-5"/>
              <a:t>the</a:t>
            </a:r>
          </a:p>
          <a:p>
            <a:pPr marL="12700">
              <a:lnSpc>
                <a:spcPct val="100000"/>
              </a:lnSpc>
              <a:tabLst>
                <a:tab pos="1527810" algn="l"/>
              </a:tabLst>
            </a:pPr>
            <a:r>
              <a:rPr dirty="0" spc="-10"/>
              <a:t>number</a:t>
            </a:r>
            <a:r>
              <a:rPr dirty="0" spc="0"/>
              <a:t> </a:t>
            </a:r>
            <a:r>
              <a:rPr dirty="0" spc="-10"/>
              <a:t>of	</a:t>
            </a:r>
            <a:r>
              <a:rPr dirty="0"/>
              <a:t>interests </a:t>
            </a:r>
            <a:r>
              <a:rPr dirty="0" spc="-5"/>
              <a:t>consolidated </a:t>
            </a:r>
            <a:r>
              <a:rPr dirty="0" spc="-10"/>
              <a:t>with </a:t>
            </a:r>
            <a:r>
              <a:rPr dirty="0" spc="-5"/>
              <a:t>the funds</a:t>
            </a:r>
            <a:r>
              <a:rPr dirty="0" spc="25"/>
              <a:t> </a:t>
            </a:r>
            <a:r>
              <a:rPr dirty="0" spc="-5"/>
              <a:t>remaining?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456385"/>
            <a:ext cx="7597775" cy="35477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Garamond"/>
                <a:cs typeface="Garamond"/>
              </a:rPr>
              <a:t>Leadership </a:t>
            </a:r>
            <a:r>
              <a:rPr dirty="0" sz="2400" spc="-10">
                <a:latin typeface="Garamond"/>
                <a:cs typeface="Garamond"/>
              </a:rPr>
              <a:t>evaluating </a:t>
            </a:r>
            <a:r>
              <a:rPr dirty="0" sz="2400" spc="0">
                <a:latin typeface="Garamond"/>
                <a:cs typeface="Garamond"/>
              </a:rPr>
              <a:t>Program </a:t>
            </a:r>
            <a:r>
              <a:rPr dirty="0" sz="2400">
                <a:latin typeface="Garamond"/>
                <a:cs typeface="Garamond"/>
              </a:rPr>
              <a:t>progress </a:t>
            </a:r>
            <a:r>
              <a:rPr dirty="0" sz="2400" spc="-5">
                <a:latin typeface="Garamond"/>
                <a:cs typeface="Garamond"/>
              </a:rPr>
              <a:t>and considering factors</a:t>
            </a:r>
            <a:endParaRPr sz="24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</a:pPr>
            <a:r>
              <a:rPr dirty="0" sz="2400" spc="-15">
                <a:latin typeface="Garamond"/>
                <a:cs typeface="Garamond"/>
              </a:rPr>
              <a:t>such</a:t>
            </a:r>
            <a:r>
              <a:rPr dirty="0" sz="2400" spc="-80">
                <a:latin typeface="Garamond"/>
                <a:cs typeface="Garamond"/>
              </a:rPr>
              <a:t> </a:t>
            </a:r>
            <a:r>
              <a:rPr dirty="0" sz="2400" spc="-5">
                <a:latin typeface="Garamond"/>
                <a:cs typeface="Garamond"/>
              </a:rPr>
              <a:t>as:</a:t>
            </a:r>
            <a:endParaRPr sz="2400">
              <a:latin typeface="Garamond"/>
              <a:cs typeface="Garamond"/>
            </a:endParaRPr>
          </a:p>
          <a:p>
            <a:pPr marL="814069" indent="-457200">
              <a:lnSpc>
                <a:spcPct val="100000"/>
              </a:lnSpc>
              <a:spcBef>
                <a:spcPts val="2375"/>
              </a:spcBef>
              <a:buFont typeface="Arial"/>
              <a:buChar char="•"/>
              <a:tabLst>
                <a:tab pos="814069" algn="l"/>
                <a:tab pos="814705" algn="l"/>
              </a:tabLst>
            </a:pPr>
            <a:r>
              <a:rPr dirty="0" sz="2400" spc="-10">
                <a:latin typeface="Garamond"/>
                <a:cs typeface="Garamond"/>
              </a:rPr>
              <a:t>Revision </a:t>
            </a:r>
            <a:r>
              <a:rPr dirty="0" sz="2400">
                <a:latin typeface="Garamond"/>
                <a:cs typeface="Garamond"/>
              </a:rPr>
              <a:t>to </a:t>
            </a:r>
            <a:r>
              <a:rPr dirty="0" sz="2400" spc="-5">
                <a:latin typeface="Garamond"/>
                <a:cs typeface="Garamond"/>
              </a:rPr>
              <a:t>the </a:t>
            </a:r>
            <a:r>
              <a:rPr dirty="0" sz="2400" spc="-10">
                <a:latin typeface="Garamond"/>
                <a:cs typeface="Garamond"/>
              </a:rPr>
              <a:t>schedule </a:t>
            </a:r>
            <a:r>
              <a:rPr dirty="0" sz="2400" spc="-5">
                <a:latin typeface="Garamond"/>
                <a:cs typeface="Garamond"/>
              </a:rPr>
              <a:t>of  locations (add, </a:t>
            </a:r>
            <a:r>
              <a:rPr dirty="0" sz="2400" spc="-20">
                <a:latin typeface="Garamond"/>
                <a:cs typeface="Garamond"/>
              </a:rPr>
              <a:t>remove,</a:t>
            </a:r>
            <a:r>
              <a:rPr dirty="0" sz="2400" spc="-250">
                <a:latin typeface="Garamond"/>
                <a:cs typeface="Garamond"/>
              </a:rPr>
              <a:t> </a:t>
            </a:r>
            <a:r>
              <a:rPr dirty="0" sz="2400" spc="-5">
                <a:latin typeface="Garamond"/>
                <a:cs typeface="Garamond"/>
              </a:rPr>
              <a:t>or</a:t>
            </a:r>
            <a:endParaRPr sz="2400">
              <a:latin typeface="Garamond"/>
              <a:cs typeface="Garamond"/>
            </a:endParaRPr>
          </a:p>
          <a:p>
            <a:pPr marL="814069">
              <a:lnSpc>
                <a:spcPct val="100000"/>
              </a:lnSpc>
            </a:pPr>
            <a:r>
              <a:rPr dirty="0" sz="2400">
                <a:latin typeface="Garamond"/>
                <a:cs typeface="Garamond"/>
              </a:rPr>
              <a:t>return </a:t>
            </a:r>
            <a:r>
              <a:rPr dirty="0" sz="2400" spc="-5">
                <a:latin typeface="Garamond"/>
                <a:cs typeface="Garamond"/>
              </a:rPr>
              <a:t>to</a:t>
            </a:r>
            <a:r>
              <a:rPr dirty="0" sz="2400" spc="-30">
                <a:latin typeface="Garamond"/>
                <a:cs typeface="Garamond"/>
              </a:rPr>
              <a:t> </a:t>
            </a:r>
            <a:r>
              <a:rPr dirty="0" sz="2400" spc="-5">
                <a:latin typeface="Garamond"/>
                <a:cs typeface="Garamond"/>
              </a:rPr>
              <a:t>locations)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500">
              <a:latin typeface="Times New Roman"/>
              <a:cs typeface="Times New Roman"/>
            </a:endParaRPr>
          </a:p>
          <a:p>
            <a:pPr marL="814069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814069" algn="l"/>
                <a:tab pos="814705" algn="l"/>
              </a:tabLst>
            </a:pPr>
            <a:r>
              <a:rPr dirty="0" sz="2400">
                <a:latin typeface="Garamond"/>
                <a:cs typeface="Garamond"/>
              </a:rPr>
              <a:t>Land </a:t>
            </a:r>
            <a:r>
              <a:rPr dirty="0" sz="2400" spc="-15">
                <a:latin typeface="Garamond"/>
                <a:cs typeface="Garamond"/>
              </a:rPr>
              <a:t>value </a:t>
            </a:r>
            <a:r>
              <a:rPr dirty="0" sz="2400" spc="-5">
                <a:latin typeface="Garamond"/>
                <a:cs typeface="Garamond"/>
              </a:rPr>
              <a:t>and interest size </a:t>
            </a:r>
            <a:r>
              <a:rPr dirty="0" sz="2400" spc="-30">
                <a:latin typeface="Garamond"/>
                <a:cs typeface="Garamond"/>
              </a:rPr>
              <a:t>(e.g.,</a:t>
            </a:r>
            <a:r>
              <a:rPr dirty="0" sz="2400" spc="15">
                <a:latin typeface="Garamond"/>
                <a:cs typeface="Garamond"/>
              </a:rPr>
              <a:t> </a:t>
            </a:r>
            <a:r>
              <a:rPr dirty="0" sz="2400">
                <a:latin typeface="Garamond"/>
                <a:cs typeface="Garamond"/>
              </a:rPr>
              <a:t>&lt;25%)</a:t>
            </a:r>
            <a:endParaRPr sz="2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814069" indent="-457200">
              <a:lnSpc>
                <a:spcPct val="100000"/>
              </a:lnSpc>
              <a:buFont typeface="Arial"/>
              <a:buChar char="•"/>
              <a:tabLst>
                <a:tab pos="814069" algn="l"/>
                <a:tab pos="814705" algn="l"/>
              </a:tabLst>
            </a:pPr>
            <a:r>
              <a:rPr dirty="0" sz="2400" spc="-5">
                <a:latin typeface="Garamond"/>
                <a:cs typeface="Garamond"/>
              </a:rPr>
              <a:t>Leveraging </a:t>
            </a:r>
            <a:r>
              <a:rPr dirty="0" sz="2400" spc="0">
                <a:latin typeface="Garamond"/>
                <a:cs typeface="Garamond"/>
              </a:rPr>
              <a:t>Program </a:t>
            </a:r>
            <a:r>
              <a:rPr dirty="0" sz="2400" spc="-5">
                <a:latin typeface="Garamond"/>
                <a:cs typeface="Garamond"/>
              </a:rPr>
              <a:t>implementation</a:t>
            </a:r>
            <a:r>
              <a:rPr dirty="0" sz="2400">
                <a:latin typeface="Garamond"/>
                <a:cs typeface="Garamond"/>
              </a:rPr>
              <a:t> </a:t>
            </a:r>
            <a:r>
              <a:rPr dirty="0" sz="2400" spc="-10">
                <a:latin typeface="Garamond"/>
                <a:cs typeface="Garamond"/>
              </a:rPr>
              <a:t>processes</a:t>
            </a:r>
            <a:endParaRPr sz="24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56743"/>
            <a:ext cx="7087234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00725" algn="l"/>
              </a:tabLst>
            </a:pPr>
            <a:r>
              <a:rPr dirty="0" sz="2800" spc="-20"/>
              <a:t>How </a:t>
            </a:r>
            <a:r>
              <a:rPr dirty="0" sz="2800" spc="-5"/>
              <a:t>can </a:t>
            </a:r>
            <a:r>
              <a:rPr dirty="0" sz="2800" spc="-20"/>
              <a:t>we </a:t>
            </a:r>
            <a:r>
              <a:rPr dirty="0" sz="2800" spc="-10"/>
              <a:t>maximize </a:t>
            </a:r>
            <a:r>
              <a:rPr dirty="0" sz="2800" spc="-5"/>
              <a:t>the</a:t>
            </a:r>
            <a:r>
              <a:rPr dirty="0" sz="2800" spc="130"/>
              <a:t> </a:t>
            </a:r>
            <a:r>
              <a:rPr dirty="0" sz="2800" spc="-10"/>
              <a:t>number</a:t>
            </a:r>
            <a:r>
              <a:rPr dirty="0" sz="2800" spc="10"/>
              <a:t> </a:t>
            </a:r>
            <a:r>
              <a:rPr dirty="0" sz="2800" spc="-5"/>
              <a:t>of	interests</a:t>
            </a:r>
            <a:endParaRPr sz="2800"/>
          </a:p>
          <a:p>
            <a:pPr marL="12700">
              <a:lnSpc>
                <a:spcPct val="100000"/>
              </a:lnSpc>
            </a:pPr>
            <a:r>
              <a:rPr dirty="0" sz="2800" spc="-5"/>
              <a:t>consolidated </a:t>
            </a:r>
            <a:r>
              <a:rPr dirty="0" sz="2800" spc="-10"/>
              <a:t>with </a:t>
            </a:r>
            <a:r>
              <a:rPr dirty="0" sz="2800" spc="-5"/>
              <a:t>the funds</a:t>
            </a:r>
            <a:r>
              <a:rPr dirty="0" sz="2800" spc="50"/>
              <a:t> </a:t>
            </a:r>
            <a:r>
              <a:rPr dirty="0" sz="2800" spc="-5"/>
              <a:t>remaining?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50240" y="1456385"/>
            <a:ext cx="8093075" cy="758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0">
                <a:latin typeface="Garamond"/>
                <a:cs typeface="Garamond"/>
              </a:rPr>
              <a:t>The Program </a:t>
            </a:r>
            <a:r>
              <a:rPr dirty="0" sz="2400" spc="-5">
                <a:latin typeface="Garamond"/>
                <a:cs typeface="Garamond"/>
              </a:rPr>
              <a:t>can </a:t>
            </a:r>
            <a:r>
              <a:rPr dirty="0" sz="2400" spc="-10">
                <a:latin typeface="Garamond"/>
                <a:cs typeface="Garamond"/>
              </a:rPr>
              <a:t>purchase </a:t>
            </a:r>
            <a:r>
              <a:rPr dirty="0" sz="2400">
                <a:latin typeface="Garamond"/>
                <a:cs typeface="Garamond"/>
              </a:rPr>
              <a:t>more </a:t>
            </a:r>
            <a:r>
              <a:rPr dirty="0" sz="2400" spc="-5">
                <a:latin typeface="Garamond"/>
                <a:cs typeface="Garamond"/>
              </a:rPr>
              <a:t>interests at locations with</a:t>
            </a:r>
            <a:r>
              <a:rPr dirty="0" sz="2400" spc="50">
                <a:latin typeface="Garamond"/>
                <a:cs typeface="Garamond"/>
              </a:rPr>
              <a:t> </a:t>
            </a:r>
            <a:r>
              <a:rPr dirty="0" sz="2400" spc="-15">
                <a:latin typeface="Garamond"/>
                <a:cs typeface="Garamond"/>
              </a:rPr>
              <a:t>relatively</a:t>
            </a:r>
            <a:endParaRPr sz="24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</a:pPr>
            <a:r>
              <a:rPr dirty="0" sz="2400" spc="-15" u="heavy">
                <a:latin typeface="Garamond"/>
                <a:cs typeface="Garamond"/>
              </a:rPr>
              <a:t>lower </a:t>
            </a:r>
            <a:r>
              <a:rPr dirty="0" sz="2400" spc="-5" u="heavy">
                <a:latin typeface="Garamond"/>
                <a:cs typeface="Garamond"/>
              </a:rPr>
              <a:t>land</a:t>
            </a:r>
            <a:r>
              <a:rPr dirty="0" sz="2400" spc="-60" u="heavy">
                <a:latin typeface="Garamond"/>
                <a:cs typeface="Garamond"/>
              </a:rPr>
              <a:t> </a:t>
            </a:r>
            <a:r>
              <a:rPr dirty="0" sz="2400" spc="-25" u="heavy">
                <a:latin typeface="Garamond"/>
                <a:cs typeface="Garamond"/>
              </a:rPr>
              <a:t>values</a:t>
            </a:r>
            <a:r>
              <a:rPr dirty="0" sz="2400" spc="-25">
                <a:latin typeface="Garamond"/>
                <a:cs typeface="Garamond"/>
              </a:rPr>
              <a:t>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31002" y="2679319"/>
            <a:ext cx="234632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05280" algn="l"/>
              </a:tabLst>
            </a:pPr>
            <a:r>
              <a:rPr dirty="0" sz="2200" spc="-10" b="1">
                <a:latin typeface="Garamond"/>
                <a:cs typeface="Garamond"/>
              </a:rPr>
              <a:t>Locat</a:t>
            </a:r>
            <a:r>
              <a:rPr dirty="0" sz="2200" spc="-15" b="1">
                <a:latin typeface="Garamond"/>
                <a:cs typeface="Garamond"/>
              </a:rPr>
              <a:t>i</a:t>
            </a:r>
            <a:r>
              <a:rPr dirty="0" sz="2200" spc="-5" b="1">
                <a:latin typeface="Garamond"/>
                <a:cs typeface="Garamond"/>
              </a:rPr>
              <a:t>on</a:t>
            </a:r>
            <a:r>
              <a:rPr dirty="0" sz="2200" spc="35" b="1">
                <a:latin typeface="Garamond"/>
                <a:cs typeface="Garamond"/>
              </a:rPr>
              <a:t> </a:t>
            </a:r>
            <a:r>
              <a:rPr dirty="0" sz="2200" spc="-5" b="1">
                <a:latin typeface="Garamond"/>
                <a:cs typeface="Garamond"/>
              </a:rPr>
              <a:t>B</a:t>
            </a:r>
            <a:r>
              <a:rPr dirty="0" sz="2200" b="1">
                <a:latin typeface="Garamond"/>
                <a:cs typeface="Garamond"/>
              </a:rPr>
              <a:t>	</a:t>
            </a:r>
            <a:r>
              <a:rPr dirty="0" sz="2200" spc="-5" b="1">
                <a:latin typeface="Garamond"/>
                <a:cs typeface="Garamond"/>
              </a:rPr>
              <a:t>$5</a:t>
            </a:r>
            <a:r>
              <a:rPr dirty="0" sz="2200" b="1">
                <a:latin typeface="Garamond"/>
                <a:cs typeface="Garamond"/>
              </a:rPr>
              <a:t>,</a:t>
            </a:r>
            <a:r>
              <a:rPr dirty="0" sz="2200" spc="-5" b="1">
                <a:latin typeface="Garamond"/>
                <a:cs typeface="Garamond"/>
              </a:rPr>
              <a:t>000</a:t>
            </a:r>
            <a:endParaRPr sz="22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712" y="2705861"/>
            <a:ext cx="234124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600200" algn="l"/>
              </a:tabLst>
            </a:pPr>
            <a:r>
              <a:rPr dirty="0" sz="2200" spc="-10" b="1">
                <a:latin typeface="Garamond"/>
                <a:cs typeface="Garamond"/>
              </a:rPr>
              <a:t>Locat</a:t>
            </a:r>
            <a:r>
              <a:rPr dirty="0" sz="2200" spc="-15" b="1">
                <a:latin typeface="Garamond"/>
                <a:cs typeface="Garamond"/>
              </a:rPr>
              <a:t>i</a:t>
            </a:r>
            <a:r>
              <a:rPr dirty="0" sz="2200" spc="-5" b="1">
                <a:latin typeface="Garamond"/>
                <a:cs typeface="Garamond"/>
              </a:rPr>
              <a:t>on</a:t>
            </a:r>
            <a:r>
              <a:rPr dirty="0" sz="2200" spc="35" b="1">
                <a:latin typeface="Garamond"/>
                <a:cs typeface="Garamond"/>
              </a:rPr>
              <a:t> </a:t>
            </a:r>
            <a:r>
              <a:rPr dirty="0" sz="2200" spc="-5" b="1">
                <a:latin typeface="Garamond"/>
                <a:cs typeface="Garamond"/>
              </a:rPr>
              <a:t>A</a:t>
            </a:r>
            <a:r>
              <a:rPr dirty="0" sz="2200" b="1">
                <a:latin typeface="Garamond"/>
                <a:cs typeface="Garamond"/>
              </a:rPr>
              <a:t>	</a:t>
            </a:r>
            <a:r>
              <a:rPr dirty="0" sz="2200" spc="-5" b="1">
                <a:latin typeface="Garamond"/>
                <a:cs typeface="Garamond"/>
              </a:rPr>
              <a:t>$9</a:t>
            </a:r>
            <a:r>
              <a:rPr dirty="0" sz="2200" spc="-10" b="1">
                <a:latin typeface="Garamond"/>
                <a:cs typeface="Garamond"/>
              </a:rPr>
              <a:t>,</a:t>
            </a:r>
            <a:r>
              <a:rPr dirty="0" sz="2200" spc="-5" b="1">
                <a:latin typeface="Garamond"/>
                <a:cs typeface="Garamond"/>
              </a:rPr>
              <a:t>000</a:t>
            </a:r>
            <a:endParaRPr sz="2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92040" y="3200400"/>
            <a:ext cx="4174490" cy="2411095"/>
          </a:xfrm>
          <a:custGeom>
            <a:avLst/>
            <a:gdLst/>
            <a:ahLst/>
            <a:cxnLst/>
            <a:rect l="l" t="t" r="r" b="b"/>
            <a:pathLst>
              <a:path w="4174490" h="2411095">
                <a:moveTo>
                  <a:pt x="0" y="2410968"/>
                </a:moveTo>
                <a:lnTo>
                  <a:pt x="4174236" y="2410968"/>
                </a:lnTo>
                <a:lnTo>
                  <a:pt x="4174236" y="0"/>
                </a:lnTo>
                <a:lnTo>
                  <a:pt x="0" y="0"/>
                </a:lnTo>
                <a:lnTo>
                  <a:pt x="0" y="2410968"/>
                </a:lnTo>
                <a:close/>
              </a:path>
            </a:pathLst>
          </a:custGeom>
          <a:solidFill>
            <a:srgbClr val="095B25">
              <a:alpha val="2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45123" y="3864864"/>
            <a:ext cx="484631" cy="824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42076" y="3861815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4" h="830579">
                <a:moveTo>
                  <a:pt x="0" y="830580"/>
                </a:moveTo>
                <a:lnTo>
                  <a:pt x="490727" y="830580"/>
                </a:lnTo>
                <a:lnTo>
                  <a:pt x="490727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22747" y="3864864"/>
            <a:ext cx="484631" cy="824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219700" y="3861815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4" h="830579">
                <a:moveTo>
                  <a:pt x="0" y="830580"/>
                </a:moveTo>
                <a:lnTo>
                  <a:pt x="490727" y="830580"/>
                </a:lnTo>
                <a:lnTo>
                  <a:pt x="490727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43700" y="3864864"/>
            <a:ext cx="486155" cy="824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740652" y="3861815"/>
            <a:ext cx="492759" cy="830580"/>
          </a:xfrm>
          <a:custGeom>
            <a:avLst/>
            <a:gdLst/>
            <a:ahLst/>
            <a:cxnLst/>
            <a:rect l="l" t="t" r="r" b="b"/>
            <a:pathLst>
              <a:path w="492759" h="830579">
                <a:moveTo>
                  <a:pt x="0" y="830580"/>
                </a:moveTo>
                <a:lnTo>
                  <a:pt x="492251" y="830580"/>
                </a:lnTo>
                <a:lnTo>
                  <a:pt x="492251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5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42276" y="3864864"/>
            <a:ext cx="484631" cy="8244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39228" y="3861815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4" h="830579">
                <a:moveTo>
                  <a:pt x="0" y="830580"/>
                </a:moveTo>
                <a:lnTo>
                  <a:pt x="490727" y="830580"/>
                </a:lnTo>
                <a:lnTo>
                  <a:pt x="490727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339328" y="3864864"/>
            <a:ext cx="486155" cy="8244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336280" y="3861815"/>
            <a:ext cx="492759" cy="830580"/>
          </a:xfrm>
          <a:custGeom>
            <a:avLst/>
            <a:gdLst/>
            <a:ahLst/>
            <a:cxnLst/>
            <a:rect l="l" t="t" r="r" b="b"/>
            <a:pathLst>
              <a:path w="492759" h="830579">
                <a:moveTo>
                  <a:pt x="0" y="830580"/>
                </a:moveTo>
                <a:lnTo>
                  <a:pt x="492251" y="830580"/>
                </a:lnTo>
                <a:lnTo>
                  <a:pt x="492251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5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892040" y="3200400"/>
            <a:ext cx="4174490" cy="2411095"/>
          </a:xfrm>
          <a:prstGeom prst="rect">
            <a:avLst/>
          </a:prstGeom>
          <a:ln w="6096">
            <a:solidFill>
              <a:srgbClr val="095B2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87350">
              <a:lnSpc>
                <a:spcPct val="100000"/>
              </a:lnSpc>
              <a:tabLst>
                <a:tab pos="1104265" algn="l"/>
                <a:tab pos="1918970" algn="l"/>
                <a:tab pos="2720340" algn="l"/>
                <a:tab pos="3503295" algn="l"/>
              </a:tabLst>
            </a:pPr>
            <a:r>
              <a:rPr dirty="0" sz="1600" spc="-10" b="1">
                <a:latin typeface="Garamond"/>
                <a:cs typeface="Garamond"/>
              </a:rPr>
              <a:t>20%	20%	</a:t>
            </a:r>
            <a:r>
              <a:rPr dirty="0" baseline="3472" sz="2400" spc="-15" b="1">
                <a:latin typeface="Garamond"/>
                <a:cs typeface="Garamond"/>
              </a:rPr>
              <a:t>20%	</a:t>
            </a:r>
            <a:r>
              <a:rPr dirty="0" sz="1600" spc="-10" b="1">
                <a:latin typeface="Garamond"/>
                <a:cs typeface="Garamond"/>
              </a:rPr>
              <a:t>20%	20%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16246" y="2667761"/>
            <a:ext cx="3778250" cy="431800"/>
          </a:xfrm>
          <a:custGeom>
            <a:avLst/>
            <a:gdLst/>
            <a:ahLst/>
            <a:cxnLst/>
            <a:rect l="l" t="t" r="r" b="b"/>
            <a:pathLst>
              <a:path w="3778250" h="431800">
                <a:moveTo>
                  <a:pt x="0" y="215646"/>
                </a:moveTo>
                <a:lnTo>
                  <a:pt x="24722" y="180660"/>
                </a:lnTo>
                <a:lnTo>
                  <a:pt x="74224" y="155577"/>
                </a:lnTo>
                <a:lnTo>
                  <a:pt x="121057" y="139511"/>
                </a:lnTo>
                <a:lnTo>
                  <a:pt x="178388" y="124032"/>
                </a:lnTo>
                <a:lnTo>
                  <a:pt x="245731" y="109198"/>
                </a:lnTo>
                <a:lnTo>
                  <a:pt x="322600" y="95063"/>
                </a:lnTo>
                <a:lnTo>
                  <a:pt x="364455" y="88276"/>
                </a:lnTo>
                <a:lnTo>
                  <a:pt x="408509" y="81684"/>
                </a:lnTo>
                <a:lnTo>
                  <a:pt x="454702" y="75294"/>
                </a:lnTo>
                <a:lnTo>
                  <a:pt x="502972" y="69114"/>
                </a:lnTo>
                <a:lnTo>
                  <a:pt x="553259" y="63150"/>
                </a:lnTo>
                <a:lnTo>
                  <a:pt x="605503" y="57410"/>
                </a:lnTo>
                <a:lnTo>
                  <a:pt x="659641" y="51900"/>
                </a:lnTo>
                <a:lnTo>
                  <a:pt x="715615" y="46627"/>
                </a:lnTo>
                <a:lnTo>
                  <a:pt x="773362" y="41599"/>
                </a:lnTo>
                <a:lnTo>
                  <a:pt x="832823" y="36821"/>
                </a:lnTo>
                <a:lnTo>
                  <a:pt x="893936" y="32302"/>
                </a:lnTo>
                <a:lnTo>
                  <a:pt x="956641" y="28047"/>
                </a:lnTo>
                <a:lnTo>
                  <a:pt x="1020876" y="24064"/>
                </a:lnTo>
                <a:lnTo>
                  <a:pt x="1086582" y="20360"/>
                </a:lnTo>
                <a:lnTo>
                  <a:pt x="1153697" y="16942"/>
                </a:lnTo>
                <a:lnTo>
                  <a:pt x="1222161" y="13817"/>
                </a:lnTo>
                <a:lnTo>
                  <a:pt x="1291913" y="10991"/>
                </a:lnTo>
                <a:lnTo>
                  <a:pt x="1362891" y="8471"/>
                </a:lnTo>
                <a:lnTo>
                  <a:pt x="1435036" y="6265"/>
                </a:lnTo>
                <a:lnTo>
                  <a:pt x="1508287" y="4380"/>
                </a:lnTo>
                <a:lnTo>
                  <a:pt x="1582582" y="2821"/>
                </a:lnTo>
                <a:lnTo>
                  <a:pt x="1657862" y="1597"/>
                </a:lnTo>
                <a:lnTo>
                  <a:pt x="1734065" y="714"/>
                </a:lnTo>
                <a:lnTo>
                  <a:pt x="1811130" y="179"/>
                </a:lnTo>
                <a:lnTo>
                  <a:pt x="1888998" y="0"/>
                </a:lnTo>
                <a:lnTo>
                  <a:pt x="1966865" y="179"/>
                </a:lnTo>
                <a:lnTo>
                  <a:pt x="2043930" y="714"/>
                </a:lnTo>
                <a:lnTo>
                  <a:pt x="2120133" y="1597"/>
                </a:lnTo>
                <a:lnTo>
                  <a:pt x="2195413" y="2821"/>
                </a:lnTo>
                <a:lnTo>
                  <a:pt x="2269708" y="4380"/>
                </a:lnTo>
                <a:lnTo>
                  <a:pt x="2342959" y="6265"/>
                </a:lnTo>
                <a:lnTo>
                  <a:pt x="2415104" y="8471"/>
                </a:lnTo>
                <a:lnTo>
                  <a:pt x="2486082" y="10991"/>
                </a:lnTo>
                <a:lnTo>
                  <a:pt x="2555834" y="13817"/>
                </a:lnTo>
                <a:lnTo>
                  <a:pt x="2624298" y="16942"/>
                </a:lnTo>
                <a:lnTo>
                  <a:pt x="2691413" y="20360"/>
                </a:lnTo>
                <a:lnTo>
                  <a:pt x="2757119" y="24064"/>
                </a:lnTo>
                <a:lnTo>
                  <a:pt x="2821354" y="28047"/>
                </a:lnTo>
                <a:lnTo>
                  <a:pt x="2884059" y="32302"/>
                </a:lnTo>
                <a:lnTo>
                  <a:pt x="2945172" y="36821"/>
                </a:lnTo>
                <a:lnTo>
                  <a:pt x="3004633" y="41599"/>
                </a:lnTo>
                <a:lnTo>
                  <a:pt x="3062380" y="46627"/>
                </a:lnTo>
                <a:lnTo>
                  <a:pt x="3118354" y="51900"/>
                </a:lnTo>
                <a:lnTo>
                  <a:pt x="3172492" y="57410"/>
                </a:lnTo>
                <a:lnTo>
                  <a:pt x="3224736" y="63150"/>
                </a:lnTo>
                <a:lnTo>
                  <a:pt x="3275023" y="69114"/>
                </a:lnTo>
                <a:lnTo>
                  <a:pt x="3323293" y="75294"/>
                </a:lnTo>
                <a:lnTo>
                  <a:pt x="3369486" y="81684"/>
                </a:lnTo>
                <a:lnTo>
                  <a:pt x="3413540" y="88276"/>
                </a:lnTo>
                <a:lnTo>
                  <a:pt x="3455395" y="95063"/>
                </a:lnTo>
                <a:lnTo>
                  <a:pt x="3494990" y="102040"/>
                </a:lnTo>
                <a:lnTo>
                  <a:pt x="3567157" y="116531"/>
                </a:lnTo>
                <a:lnTo>
                  <a:pt x="3629554" y="131695"/>
                </a:lnTo>
                <a:lnTo>
                  <a:pt x="3681697" y="147474"/>
                </a:lnTo>
                <a:lnTo>
                  <a:pt x="3723098" y="163814"/>
                </a:lnTo>
                <a:lnTo>
                  <a:pt x="3763998" y="189255"/>
                </a:lnTo>
                <a:lnTo>
                  <a:pt x="3777996" y="215646"/>
                </a:lnTo>
                <a:lnTo>
                  <a:pt x="3776420" y="224536"/>
                </a:lnTo>
                <a:lnTo>
                  <a:pt x="3739619" y="259114"/>
                </a:lnTo>
                <a:lnTo>
                  <a:pt x="3703771" y="275714"/>
                </a:lnTo>
                <a:lnTo>
                  <a:pt x="3656938" y="291780"/>
                </a:lnTo>
                <a:lnTo>
                  <a:pt x="3599607" y="307259"/>
                </a:lnTo>
                <a:lnTo>
                  <a:pt x="3532264" y="322093"/>
                </a:lnTo>
                <a:lnTo>
                  <a:pt x="3455395" y="336228"/>
                </a:lnTo>
                <a:lnTo>
                  <a:pt x="3413540" y="343015"/>
                </a:lnTo>
                <a:lnTo>
                  <a:pt x="3369486" y="349607"/>
                </a:lnTo>
                <a:lnTo>
                  <a:pt x="3323293" y="355997"/>
                </a:lnTo>
                <a:lnTo>
                  <a:pt x="3275023" y="362177"/>
                </a:lnTo>
                <a:lnTo>
                  <a:pt x="3224736" y="368141"/>
                </a:lnTo>
                <a:lnTo>
                  <a:pt x="3172492" y="373881"/>
                </a:lnTo>
                <a:lnTo>
                  <a:pt x="3118354" y="379391"/>
                </a:lnTo>
                <a:lnTo>
                  <a:pt x="3062380" y="384664"/>
                </a:lnTo>
                <a:lnTo>
                  <a:pt x="3004633" y="389692"/>
                </a:lnTo>
                <a:lnTo>
                  <a:pt x="2945172" y="394470"/>
                </a:lnTo>
                <a:lnTo>
                  <a:pt x="2884059" y="398989"/>
                </a:lnTo>
                <a:lnTo>
                  <a:pt x="2821354" y="403244"/>
                </a:lnTo>
                <a:lnTo>
                  <a:pt x="2757119" y="407227"/>
                </a:lnTo>
                <a:lnTo>
                  <a:pt x="2691413" y="410931"/>
                </a:lnTo>
                <a:lnTo>
                  <a:pt x="2624298" y="414349"/>
                </a:lnTo>
                <a:lnTo>
                  <a:pt x="2555834" y="417474"/>
                </a:lnTo>
                <a:lnTo>
                  <a:pt x="2486082" y="420300"/>
                </a:lnTo>
                <a:lnTo>
                  <a:pt x="2415104" y="422820"/>
                </a:lnTo>
                <a:lnTo>
                  <a:pt x="2342959" y="425026"/>
                </a:lnTo>
                <a:lnTo>
                  <a:pt x="2269708" y="426911"/>
                </a:lnTo>
                <a:lnTo>
                  <a:pt x="2195413" y="428470"/>
                </a:lnTo>
                <a:lnTo>
                  <a:pt x="2120133" y="429694"/>
                </a:lnTo>
                <a:lnTo>
                  <a:pt x="2043930" y="430577"/>
                </a:lnTo>
                <a:lnTo>
                  <a:pt x="1966865" y="431112"/>
                </a:lnTo>
                <a:lnTo>
                  <a:pt x="1888998" y="431291"/>
                </a:lnTo>
                <a:lnTo>
                  <a:pt x="1811130" y="431112"/>
                </a:lnTo>
                <a:lnTo>
                  <a:pt x="1734065" y="430577"/>
                </a:lnTo>
                <a:lnTo>
                  <a:pt x="1657862" y="429694"/>
                </a:lnTo>
                <a:lnTo>
                  <a:pt x="1582582" y="428470"/>
                </a:lnTo>
                <a:lnTo>
                  <a:pt x="1508287" y="426911"/>
                </a:lnTo>
                <a:lnTo>
                  <a:pt x="1435036" y="425026"/>
                </a:lnTo>
                <a:lnTo>
                  <a:pt x="1362891" y="422820"/>
                </a:lnTo>
                <a:lnTo>
                  <a:pt x="1291913" y="420300"/>
                </a:lnTo>
                <a:lnTo>
                  <a:pt x="1222161" y="417474"/>
                </a:lnTo>
                <a:lnTo>
                  <a:pt x="1153697" y="414349"/>
                </a:lnTo>
                <a:lnTo>
                  <a:pt x="1086582" y="410931"/>
                </a:lnTo>
                <a:lnTo>
                  <a:pt x="1020876" y="407227"/>
                </a:lnTo>
                <a:lnTo>
                  <a:pt x="956641" y="403244"/>
                </a:lnTo>
                <a:lnTo>
                  <a:pt x="893936" y="398989"/>
                </a:lnTo>
                <a:lnTo>
                  <a:pt x="832823" y="394470"/>
                </a:lnTo>
                <a:lnTo>
                  <a:pt x="773362" y="389692"/>
                </a:lnTo>
                <a:lnTo>
                  <a:pt x="715615" y="384664"/>
                </a:lnTo>
                <a:lnTo>
                  <a:pt x="659641" y="379391"/>
                </a:lnTo>
                <a:lnTo>
                  <a:pt x="605503" y="373881"/>
                </a:lnTo>
                <a:lnTo>
                  <a:pt x="553259" y="368141"/>
                </a:lnTo>
                <a:lnTo>
                  <a:pt x="502972" y="362177"/>
                </a:lnTo>
                <a:lnTo>
                  <a:pt x="454702" y="355997"/>
                </a:lnTo>
                <a:lnTo>
                  <a:pt x="408509" y="349607"/>
                </a:lnTo>
                <a:lnTo>
                  <a:pt x="364455" y="343015"/>
                </a:lnTo>
                <a:lnTo>
                  <a:pt x="322600" y="336228"/>
                </a:lnTo>
                <a:lnTo>
                  <a:pt x="283005" y="329251"/>
                </a:lnTo>
                <a:lnTo>
                  <a:pt x="210838" y="314760"/>
                </a:lnTo>
                <a:lnTo>
                  <a:pt x="148441" y="299596"/>
                </a:lnTo>
                <a:lnTo>
                  <a:pt x="96298" y="283817"/>
                </a:lnTo>
                <a:lnTo>
                  <a:pt x="54897" y="267477"/>
                </a:lnTo>
                <a:lnTo>
                  <a:pt x="13997" y="242036"/>
                </a:lnTo>
                <a:lnTo>
                  <a:pt x="0" y="215646"/>
                </a:lnTo>
                <a:close/>
              </a:path>
            </a:pathLst>
          </a:custGeom>
          <a:ln w="25908">
            <a:solidFill>
              <a:srgbClr val="D995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9372" y="3200400"/>
            <a:ext cx="4188460" cy="2438400"/>
          </a:xfrm>
          <a:custGeom>
            <a:avLst/>
            <a:gdLst/>
            <a:ahLst/>
            <a:cxnLst/>
            <a:rect l="l" t="t" r="r" b="b"/>
            <a:pathLst>
              <a:path w="4188460" h="2438400">
                <a:moveTo>
                  <a:pt x="0" y="2438400"/>
                </a:moveTo>
                <a:lnTo>
                  <a:pt x="4187952" y="2438400"/>
                </a:lnTo>
                <a:lnTo>
                  <a:pt x="4187952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solidFill>
            <a:srgbClr val="095B25">
              <a:alpha val="2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09372" y="3200400"/>
            <a:ext cx="4188460" cy="2438400"/>
          </a:xfrm>
          <a:prstGeom prst="rect">
            <a:avLst/>
          </a:prstGeom>
          <a:ln w="6096">
            <a:solidFill>
              <a:srgbClr val="095B2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marL="938530">
              <a:lnSpc>
                <a:spcPct val="100000"/>
              </a:lnSpc>
              <a:spcBef>
                <a:spcPts val="5"/>
              </a:spcBef>
              <a:tabLst>
                <a:tab pos="1935480" algn="l"/>
                <a:tab pos="2931795" algn="l"/>
              </a:tabLst>
            </a:pPr>
            <a:r>
              <a:rPr dirty="0" sz="1600" spc="-10" b="1">
                <a:latin typeface="Garamond"/>
                <a:cs typeface="Garamond"/>
              </a:rPr>
              <a:t>20%	20%	60%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96339" y="3867911"/>
            <a:ext cx="484632" cy="8244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93291" y="3864864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5" h="830579">
                <a:moveTo>
                  <a:pt x="0" y="830580"/>
                </a:moveTo>
                <a:lnTo>
                  <a:pt x="490728" y="830580"/>
                </a:lnTo>
                <a:lnTo>
                  <a:pt x="490728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45792" y="3867911"/>
            <a:ext cx="484631" cy="8244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42744" y="3864864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5" h="830579">
                <a:moveTo>
                  <a:pt x="0" y="830580"/>
                </a:moveTo>
                <a:lnTo>
                  <a:pt x="490728" y="830580"/>
                </a:lnTo>
                <a:lnTo>
                  <a:pt x="490728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50107" y="3867911"/>
            <a:ext cx="484631" cy="8244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47060" y="3864864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4" h="830579">
                <a:moveTo>
                  <a:pt x="0" y="830580"/>
                </a:moveTo>
                <a:lnTo>
                  <a:pt x="490727" y="830580"/>
                </a:lnTo>
                <a:lnTo>
                  <a:pt x="490727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256743"/>
            <a:ext cx="7087234" cy="87884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00725" algn="l"/>
              </a:tabLst>
            </a:pPr>
            <a:r>
              <a:rPr dirty="0" sz="2800" spc="-20"/>
              <a:t>How </a:t>
            </a:r>
            <a:r>
              <a:rPr dirty="0" sz="2800" spc="-5"/>
              <a:t>can </a:t>
            </a:r>
            <a:r>
              <a:rPr dirty="0" sz="2800" spc="-20"/>
              <a:t>we </a:t>
            </a:r>
            <a:r>
              <a:rPr dirty="0" sz="2800" spc="-10"/>
              <a:t>maximize </a:t>
            </a:r>
            <a:r>
              <a:rPr dirty="0" sz="2800" spc="-5"/>
              <a:t>the</a:t>
            </a:r>
            <a:r>
              <a:rPr dirty="0" sz="2800" spc="130"/>
              <a:t> </a:t>
            </a:r>
            <a:r>
              <a:rPr dirty="0" sz="2800" spc="-10"/>
              <a:t>number</a:t>
            </a:r>
            <a:r>
              <a:rPr dirty="0" sz="2800" spc="10"/>
              <a:t> </a:t>
            </a:r>
            <a:r>
              <a:rPr dirty="0" sz="2800" spc="-5"/>
              <a:t>of	interests</a:t>
            </a:r>
            <a:endParaRPr sz="2800"/>
          </a:p>
          <a:p>
            <a:pPr marL="12700">
              <a:lnSpc>
                <a:spcPct val="100000"/>
              </a:lnSpc>
            </a:pPr>
            <a:r>
              <a:rPr dirty="0" sz="2800" spc="-5"/>
              <a:t>consolidated </a:t>
            </a:r>
            <a:r>
              <a:rPr dirty="0" sz="2800" spc="-10"/>
              <a:t>with </a:t>
            </a:r>
            <a:r>
              <a:rPr dirty="0" sz="2800" spc="-5"/>
              <a:t>the funds</a:t>
            </a:r>
            <a:r>
              <a:rPr dirty="0" sz="2800" spc="50"/>
              <a:t> </a:t>
            </a:r>
            <a:r>
              <a:rPr dirty="0" sz="2800" spc="-5"/>
              <a:t>remaining?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650240" y="1456385"/>
            <a:ext cx="8263255" cy="758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0">
                <a:latin typeface="Garamond"/>
                <a:cs typeface="Garamond"/>
              </a:rPr>
              <a:t>The Program </a:t>
            </a:r>
            <a:r>
              <a:rPr dirty="0" sz="2400" spc="-5">
                <a:latin typeface="Garamond"/>
                <a:cs typeface="Garamond"/>
              </a:rPr>
              <a:t>can </a:t>
            </a:r>
            <a:r>
              <a:rPr dirty="0" sz="2400" spc="-10">
                <a:latin typeface="Garamond"/>
                <a:cs typeface="Garamond"/>
              </a:rPr>
              <a:t>purchase </a:t>
            </a:r>
            <a:r>
              <a:rPr dirty="0" sz="2400">
                <a:latin typeface="Garamond"/>
                <a:cs typeface="Garamond"/>
              </a:rPr>
              <a:t>more </a:t>
            </a:r>
            <a:r>
              <a:rPr dirty="0" sz="2400" spc="-5">
                <a:latin typeface="Garamond"/>
                <a:cs typeface="Garamond"/>
              </a:rPr>
              <a:t>interests on </a:t>
            </a:r>
            <a:r>
              <a:rPr dirty="0" sz="2400" spc="-10">
                <a:latin typeface="Garamond"/>
                <a:cs typeface="Garamond"/>
              </a:rPr>
              <a:t>tracts </a:t>
            </a:r>
            <a:r>
              <a:rPr dirty="0" sz="2400" spc="-5">
                <a:latin typeface="Garamond"/>
                <a:cs typeface="Garamond"/>
              </a:rPr>
              <a:t>with</a:t>
            </a:r>
            <a:r>
              <a:rPr dirty="0" sz="2400" spc="75">
                <a:latin typeface="Garamond"/>
                <a:cs typeface="Garamond"/>
              </a:rPr>
              <a:t> </a:t>
            </a:r>
            <a:r>
              <a:rPr dirty="0" sz="2400" spc="-5" u="heavy">
                <a:latin typeface="Garamond"/>
                <a:cs typeface="Garamond"/>
              </a:rPr>
              <a:t>smaller-sized</a:t>
            </a:r>
            <a:endParaRPr sz="24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</a:pPr>
            <a:r>
              <a:rPr dirty="0" sz="2400" spc="-15" u="heavy">
                <a:latin typeface="Garamond"/>
                <a:cs typeface="Garamond"/>
              </a:rPr>
              <a:t>interests</a:t>
            </a:r>
            <a:r>
              <a:rPr dirty="0" sz="2400" spc="-15">
                <a:latin typeface="Garamond"/>
                <a:cs typeface="Garamond"/>
              </a:rPr>
              <a:t>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45885" y="2679319"/>
            <a:ext cx="1917064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75385" algn="l"/>
              </a:tabLst>
            </a:pPr>
            <a:r>
              <a:rPr dirty="0" sz="2200" spc="-30" b="1">
                <a:latin typeface="Garamond"/>
                <a:cs typeface="Garamond"/>
              </a:rPr>
              <a:t>Tract</a:t>
            </a:r>
            <a:r>
              <a:rPr dirty="0" sz="2200" spc="0" b="1">
                <a:latin typeface="Garamond"/>
                <a:cs typeface="Garamond"/>
              </a:rPr>
              <a:t> </a:t>
            </a:r>
            <a:r>
              <a:rPr dirty="0" sz="2200" spc="-5" b="1">
                <a:latin typeface="Garamond"/>
                <a:cs typeface="Garamond"/>
              </a:rPr>
              <a:t>B	$5,000</a:t>
            </a:r>
            <a:endParaRPr sz="22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7546" y="2705861"/>
            <a:ext cx="1911985" cy="3606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70940" algn="l"/>
              </a:tabLst>
            </a:pPr>
            <a:r>
              <a:rPr dirty="0" sz="2200" spc="-125" b="1">
                <a:latin typeface="Garamond"/>
                <a:cs typeface="Garamond"/>
              </a:rPr>
              <a:t>T</a:t>
            </a:r>
            <a:r>
              <a:rPr dirty="0" sz="2200" spc="-5" b="1">
                <a:latin typeface="Garamond"/>
                <a:cs typeface="Garamond"/>
              </a:rPr>
              <a:t>ract</a:t>
            </a:r>
            <a:r>
              <a:rPr dirty="0" sz="2200" b="1">
                <a:latin typeface="Garamond"/>
                <a:cs typeface="Garamond"/>
              </a:rPr>
              <a:t> </a:t>
            </a:r>
            <a:r>
              <a:rPr dirty="0" sz="2200" spc="-5" b="1">
                <a:latin typeface="Garamond"/>
                <a:cs typeface="Garamond"/>
              </a:rPr>
              <a:t>A</a:t>
            </a:r>
            <a:r>
              <a:rPr dirty="0" sz="2200" b="1">
                <a:latin typeface="Garamond"/>
                <a:cs typeface="Garamond"/>
              </a:rPr>
              <a:t>	</a:t>
            </a:r>
            <a:r>
              <a:rPr dirty="0" sz="2200" spc="-5" b="1">
                <a:latin typeface="Garamond"/>
                <a:cs typeface="Garamond"/>
              </a:rPr>
              <a:t>$9</a:t>
            </a:r>
            <a:r>
              <a:rPr dirty="0" sz="2200" b="1">
                <a:latin typeface="Garamond"/>
                <a:cs typeface="Garamond"/>
              </a:rPr>
              <a:t>,</a:t>
            </a:r>
            <a:r>
              <a:rPr dirty="0" sz="2200" spc="-5" b="1">
                <a:latin typeface="Garamond"/>
                <a:cs typeface="Garamond"/>
              </a:rPr>
              <a:t>000</a:t>
            </a:r>
            <a:endParaRPr sz="2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892040" y="3200400"/>
            <a:ext cx="4174490" cy="2411095"/>
          </a:xfrm>
          <a:custGeom>
            <a:avLst/>
            <a:gdLst/>
            <a:ahLst/>
            <a:cxnLst/>
            <a:rect l="l" t="t" r="r" b="b"/>
            <a:pathLst>
              <a:path w="4174490" h="2411095">
                <a:moveTo>
                  <a:pt x="0" y="2410968"/>
                </a:moveTo>
                <a:lnTo>
                  <a:pt x="4174236" y="2410968"/>
                </a:lnTo>
                <a:lnTo>
                  <a:pt x="4174236" y="0"/>
                </a:lnTo>
                <a:lnTo>
                  <a:pt x="0" y="0"/>
                </a:lnTo>
                <a:lnTo>
                  <a:pt x="0" y="2410968"/>
                </a:lnTo>
                <a:close/>
              </a:path>
            </a:pathLst>
          </a:custGeom>
          <a:solidFill>
            <a:srgbClr val="095B25">
              <a:alpha val="2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5945123" y="3864864"/>
            <a:ext cx="484631" cy="824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42076" y="3861815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4" h="830579">
                <a:moveTo>
                  <a:pt x="0" y="830580"/>
                </a:moveTo>
                <a:lnTo>
                  <a:pt x="490727" y="830580"/>
                </a:lnTo>
                <a:lnTo>
                  <a:pt x="490727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5222747" y="3864864"/>
            <a:ext cx="484631" cy="824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219700" y="3861815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4" h="830579">
                <a:moveTo>
                  <a:pt x="0" y="830580"/>
                </a:moveTo>
                <a:lnTo>
                  <a:pt x="490727" y="830580"/>
                </a:lnTo>
                <a:lnTo>
                  <a:pt x="490727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43700" y="3864864"/>
            <a:ext cx="486155" cy="824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740652" y="3861815"/>
            <a:ext cx="492759" cy="830580"/>
          </a:xfrm>
          <a:custGeom>
            <a:avLst/>
            <a:gdLst/>
            <a:ahLst/>
            <a:cxnLst/>
            <a:rect l="l" t="t" r="r" b="b"/>
            <a:pathLst>
              <a:path w="492759" h="830579">
                <a:moveTo>
                  <a:pt x="0" y="830580"/>
                </a:moveTo>
                <a:lnTo>
                  <a:pt x="492251" y="830580"/>
                </a:lnTo>
                <a:lnTo>
                  <a:pt x="492251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5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7542276" y="3864864"/>
            <a:ext cx="484631" cy="82448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7539228" y="3861815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4" h="830579">
                <a:moveTo>
                  <a:pt x="0" y="830580"/>
                </a:moveTo>
                <a:lnTo>
                  <a:pt x="490727" y="830580"/>
                </a:lnTo>
                <a:lnTo>
                  <a:pt x="490727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339328" y="3864864"/>
            <a:ext cx="486155" cy="82448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336280" y="3861815"/>
            <a:ext cx="492759" cy="830580"/>
          </a:xfrm>
          <a:custGeom>
            <a:avLst/>
            <a:gdLst/>
            <a:ahLst/>
            <a:cxnLst/>
            <a:rect l="l" t="t" r="r" b="b"/>
            <a:pathLst>
              <a:path w="492759" h="830579">
                <a:moveTo>
                  <a:pt x="0" y="830580"/>
                </a:moveTo>
                <a:lnTo>
                  <a:pt x="492251" y="830580"/>
                </a:lnTo>
                <a:lnTo>
                  <a:pt x="492251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5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4892040" y="3200400"/>
            <a:ext cx="4174490" cy="2411095"/>
          </a:xfrm>
          <a:prstGeom prst="rect">
            <a:avLst/>
          </a:prstGeom>
          <a:ln w="6096">
            <a:solidFill>
              <a:srgbClr val="095B2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387350">
              <a:lnSpc>
                <a:spcPct val="100000"/>
              </a:lnSpc>
              <a:tabLst>
                <a:tab pos="1104265" algn="l"/>
                <a:tab pos="1842135" algn="l"/>
                <a:tab pos="2649220" algn="l"/>
                <a:tab pos="3456940" algn="l"/>
              </a:tabLst>
            </a:pPr>
            <a:r>
              <a:rPr dirty="0" sz="1600" spc="-10" b="1">
                <a:latin typeface="Garamond"/>
                <a:cs typeface="Garamond"/>
              </a:rPr>
              <a:t>20%	20%	</a:t>
            </a:r>
            <a:r>
              <a:rPr dirty="0" baseline="3472" sz="2400" spc="-15" b="1">
                <a:latin typeface="Garamond"/>
                <a:cs typeface="Garamond"/>
              </a:rPr>
              <a:t>20%	</a:t>
            </a:r>
            <a:r>
              <a:rPr dirty="0" sz="1600" spc="-10" b="1">
                <a:latin typeface="Garamond"/>
                <a:cs typeface="Garamond"/>
              </a:rPr>
              <a:t>20%	20%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016246" y="2667761"/>
            <a:ext cx="3778250" cy="431800"/>
          </a:xfrm>
          <a:custGeom>
            <a:avLst/>
            <a:gdLst/>
            <a:ahLst/>
            <a:cxnLst/>
            <a:rect l="l" t="t" r="r" b="b"/>
            <a:pathLst>
              <a:path w="3778250" h="431800">
                <a:moveTo>
                  <a:pt x="0" y="215646"/>
                </a:moveTo>
                <a:lnTo>
                  <a:pt x="24722" y="180660"/>
                </a:lnTo>
                <a:lnTo>
                  <a:pt x="74224" y="155577"/>
                </a:lnTo>
                <a:lnTo>
                  <a:pt x="121057" y="139511"/>
                </a:lnTo>
                <a:lnTo>
                  <a:pt x="178388" y="124032"/>
                </a:lnTo>
                <a:lnTo>
                  <a:pt x="245731" y="109198"/>
                </a:lnTo>
                <a:lnTo>
                  <a:pt x="322600" y="95063"/>
                </a:lnTo>
                <a:lnTo>
                  <a:pt x="364455" y="88276"/>
                </a:lnTo>
                <a:lnTo>
                  <a:pt x="408509" y="81684"/>
                </a:lnTo>
                <a:lnTo>
                  <a:pt x="454702" y="75294"/>
                </a:lnTo>
                <a:lnTo>
                  <a:pt x="502972" y="69114"/>
                </a:lnTo>
                <a:lnTo>
                  <a:pt x="553259" y="63150"/>
                </a:lnTo>
                <a:lnTo>
                  <a:pt x="605503" y="57410"/>
                </a:lnTo>
                <a:lnTo>
                  <a:pt x="659641" y="51900"/>
                </a:lnTo>
                <a:lnTo>
                  <a:pt x="715615" y="46627"/>
                </a:lnTo>
                <a:lnTo>
                  <a:pt x="773362" y="41599"/>
                </a:lnTo>
                <a:lnTo>
                  <a:pt x="832823" y="36821"/>
                </a:lnTo>
                <a:lnTo>
                  <a:pt x="893936" y="32302"/>
                </a:lnTo>
                <a:lnTo>
                  <a:pt x="956641" y="28047"/>
                </a:lnTo>
                <a:lnTo>
                  <a:pt x="1020876" y="24064"/>
                </a:lnTo>
                <a:lnTo>
                  <a:pt x="1086582" y="20360"/>
                </a:lnTo>
                <a:lnTo>
                  <a:pt x="1153697" y="16942"/>
                </a:lnTo>
                <a:lnTo>
                  <a:pt x="1222161" y="13817"/>
                </a:lnTo>
                <a:lnTo>
                  <a:pt x="1291913" y="10991"/>
                </a:lnTo>
                <a:lnTo>
                  <a:pt x="1362891" y="8471"/>
                </a:lnTo>
                <a:lnTo>
                  <a:pt x="1435036" y="6265"/>
                </a:lnTo>
                <a:lnTo>
                  <a:pt x="1508287" y="4380"/>
                </a:lnTo>
                <a:lnTo>
                  <a:pt x="1582582" y="2821"/>
                </a:lnTo>
                <a:lnTo>
                  <a:pt x="1657862" y="1597"/>
                </a:lnTo>
                <a:lnTo>
                  <a:pt x="1734065" y="714"/>
                </a:lnTo>
                <a:lnTo>
                  <a:pt x="1811130" y="179"/>
                </a:lnTo>
                <a:lnTo>
                  <a:pt x="1888998" y="0"/>
                </a:lnTo>
                <a:lnTo>
                  <a:pt x="1966865" y="179"/>
                </a:lnTo>
                <a:lnTo>
                  <a:pt x="2043930" y="714"/>
                </a:lnTo>
                <a:lnTo>
                  <a:pt x="2120133" y="1597"/>
                </a:lnTo>
                <a:lnTo>
                  <a:pt x="2195413" y="2821"/>
                </a:lnTo>
                <a:lnTo>
                  <a:pt x="2269708" y="4380"/>
                </a:lnTo>
                <a:lnTo>
                  <a:pt x="2342959" y="6265"/>
                </a:lnTo>
                <a:lnTo>
                  <a:pt x="2415104" y="8471"/>
                </a:lnTo>
                <a:lnTo>
                  <a:pt x="2486082" y="10991"/>
                </a:lnTo>
                <a:lnTo>
                  <a:pt x="2555834" y="13817"/>
                </a:lnTo>
                <a:lnTo>
                  <a:pt x="2624298" y="16942"/>
                </a:lnTo>
                <a:lnTo>
                  <a:pt x="2691413" y="20360"/>
                </a:lnTo>
                <a:lnTo>
                  <a:pt x="2757119" y="24064"/>
                </a:lnTo>
                <a:lnTo>
                  <a:pt x="2821354" y="28047"/>
                </a:lnTo>
                <a:lnTo>
                  <a:pt x="2884059" y="32302"/>
                </a:lnTo>
                <a:lnTo>
                  <a:pt x="2945172" y="36821"/>
                </a:lnTo>
                <a:lnTo>
                  <a:pt x="3004633" y="41599"/>
                </a:lnTo>
                <a:lnTo>
                  <a:pt x="3062380" y="46627"/>
                </a:lnTo>
                <a:lnTo>
                  <a:pt x="3118354" y="51900"/>
                </a:lnTo>
                <a:lnTo>
                  <a:pt x="3172492" y="57410"/>
                </a:lnTo>
                <a:lnTo>
                  <a:pt x="3224736" y="63150"/>
                </a:lnTo>
                <a:lnTo>
                  <a:pt x="3275023" y="69114"/>
                </a:lnTo>
                <a:lnTo>
                  <a:pt x="3323293" y="75294"/>
                </a:lnTo>
                <a:lnTo>
                  <a:pt x="3369486" y="81684"/>
                </a:lnTo>
                <a:lnTo>
                  <a:pt x="3413540" y="88276"/>
                </a:lnTo>
                <a:lnTo>
                  <a:pt x="3455395" y="95063"/>
                </a:lnTo>
                <a:lnTo>
                  <a:pt x="3494990" y="102040"/>
                </a:lnTo>
                <a:lnTo>
                  <a:pt x="3567157" y="116531"/>
                </a:lnTo>
                <a:lnTo>
                  <a:pt x="3629554" y="131695"/>
                </a:lnTo>
                <a:lnTo>
                  <a:pt x="3681697" y="147474"/>
                </a:lnTo>
                <a:lnTo>
                  <a:pt x="3723098" y="163814"/>
                </a:lnTo>
                <a:lnTo>
                  <a:pt x="3763998" y="189255"/>
                </a:lnTo>
                <a:lnTo>
                  <a:pt x="3777996" y="215646"/>
                </a:lnTo>
                <a:lnTo>
                  <a:pt x="3776420" y="224536"/>
                </a:lnTo>
                <a:lnTo>
                  <a:pt x="3739619" y="259114"/>
                </a:lnTo>
                <a:lnTo>
                  <a:pt x="3703771" y="275714"/>
                </a:lnTo>
                <a:lnTo>
                  <a:pt x="3656938" y="291780"/>
                </a:lnTo>
                <a:lnTo>
                  <a:pt x="3599607" y="307259"/>
                </a:lnTo>
                <a:lnTo>
                  <a:pt x="3532264" y="322093"/>
                </a:lnTo>
                <a:lnTo>
                  <a:pt x="3455395" y="336228"/>
                </a:lnTo>
                <a:lnTo>
                  <a:pt x="3413540" y="343015"/>
                </a:lnTo>
                <a:lnTo>
                  <a:pt x="3369486" y="349607"/>
                </a:lnTo>
                <a:lnTo>
                  <a:pt x="3323293" y="355997"/>
                </a:lnTo>
                <a:lnTo>
                  <a:pt x="3275023" y="362177"/>
                </a:lnTo>
                <a:lnTo>
                  <a:pt x="3224736" y="368141"/>
                </a:lnTo>
                <a:lnTo>
                  <a:pt x="3172492" y="373881"/>
                </a:lnTo>
                <a:lnTo>
                  <a:pt x="3118354" y="379391"/>
                </a:lnTo>
                <a:lnTo>
                  <a:pt x="3062380" y="384664"/>
                </a:lnTo>
                <a:lnTo>
                  <a:pt x="3004633" y="389692"/>
                </a:lnTo>
                <a:lnTo>
                  <a:pt x="2945172" y="394470"/>
                </a:lnTo>
                <a:lnTo>
                  <a:pt x="2884059" y="398989"/>
                </a:lnTo>
                <a:lnTo>
                  <a:pt x="2821354" y="403244"/>
                </a:lnTo>
                <a:lnTo>
                  <a:pt x="2757119" y="407227"/>
                </a:lnTo>
                <a:lnTo>
                  <a:pt x="2691413" y="410931"/>
                </a:lnTo>
                <a:lnTo>
                  <a:pt x="2624298" y="414349"/>
                </a:lnTo>
                <a:lnTo>
                  <a:pt x="2555834" y="417474"/>
                </a:lnTo>
                <a:lnTo>
                  <a:pt x="2486082" y="420300"/>
                </a:lnTo>
                <a:lnTo>
                  <a:pt x="2415104" y="422820"/>
                </a:lnTo>
                <a:lnTo>
                  <a:pt x="2342959" y="425026"/>
                </a:lnTo>
                <a:lnTo>
                  <a:pt x="2269708" y="426911"/>
                </a:lnTo>
                <a:lnTo>
                  <a:pt x="2195413" y="428470"/>
                </a:lnTo>
                <a:lnTo>
                  <a:pt x="2120133" y="429694"/>
                </a:lnTo>
                <a:lnTo>
                  <a:pt x="2043930" y="430577"/>
                </a:lnTo>
                <a:lnTo>
                  <a:pt x="1966865" y="431112"/>
                </a:lnTo>
                <a:lnTo>
                  <a:pt x="1888998" y="431291"/>
                </a:lnTo>
                <a:lnTo>
                  <a:pt x="1811130" y="431112"/>
                </a:lnTo>
                <a:lnTo>
                  <a:pt x="1734065" y="430577"/>
                </a:lnTo>
                <a:lnTo>
                  <a:pt x="1657862" y="429694"/>
                </a:lnTo>
                <a:lnTo>
                  <a:pt x="1582582" y="428470"/>
                </a:lnTo>
                <a:lnTo>
                  <a:pt x="1508287" y="426911"/>
                </a:lnTo>
                <a:lnTo>
                  <a:pt x="1435036" y="425026"/>
                </a:lnTo>
                <a:lnTo>
                  <a:pt x="1362891" y="422820"/>
                </a:lnTo>
                <a:lnTo>
                  <a:pt x="1291913" y="420300"/>
                </a:lnTo>
                <a:lnTo>
                  <a:pt x="1222161" y="417474"/>
                </a:lnTo>
                <a:lnTo>
                  <a:pt x="1153697" y="414349"/>
                </a:lnTo>
                <a:lnTo>
                  <a:pt x="1086582" y="410931"/>
                </a:lnTo>
                <a:lnTo>
                  <a:pt x="1020876" y="407227"/>
                </a:lnTo>
                <a:lnTo>
                  <a:pt x="956641" y="403244"/>
                </a:lnTo>
                <a:lnTo>
                  <a:pt x="893936" y="398989"/>
                </a:lnTo>
                <a:lnTo>
                  <a:pt x="832823" y="394470"/>
                </a:lnTo>
                <a:lnTo>
                  <a:pt x="773362" y="389692"/>
                </a:lnTo>
                <a:lnTo>
                  <a:pt x="715615" y="384664"/>
                </a:lnTo>
                <a:lnTo>
                  <a:pt x="659641" y="379391"/>
                </a:lnTo>
                <a:lnTo>
                  <a:pt x="605503" y="373881"/>
                </a:lnTo>
                <a:lnTo>
                  <a:pt x="553259" y="368141"/>
                </a:lnTo>
                <a:lnTo>
                  <a:pt x="502972" y="362177"/>
                </a:lnTo>
                <a:lnTo>
                  <a:pt x="454702" y="355997"/>
                </a:lnTo>
                <a:lnTo>
                  <a:pt x="408509" y="349607"/>
                </a:lnTo>
                <a:lnTo>
                  <a:pt x="364455" y="343015"/>
                </a:lnTo>
                <a:lnTo>
                  <a:pt x="322600" y="336228"/>
                </a:lnTo>
                <a:lnTo>
                  <a:pt x="283005" y="329251"/>
                </a:lnTo>
                <a:lnTo>
                  <a:pt x="210838" y="314760"/>
                </a:lnTo>
                <a:lnTo>
                  <a:pt x="148441" y="299596"/>
                </a:lnTo>
                <a:lnTo>
                  <a:pt x="96298" y="283817"/>
                </a:lnTo>
                <a:lnTo>
                  <a:pt x="54897" y="267477"/>
                </a:lnTo>
                <a:lnTo>
                  <a:pt x="13997" y="242036"/>
                </a:lnTo>
                <a:lnTo>
                  <a:pt x="0" y="215646"/>
                </a:lnTo>
                <a:close/>
              </a:path>
            </a:pathLst>
          </a:custGeom>
          <a:ln w="25908">
            <a:solidFill>
              <a:srgbClr val="D995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09372" y="3200400"/>
            <a:ext cx="4188460" cy="2438400"/>
          </a:xfrm>
          <a:custGeom>
            <a:avLst/>
            <a:gdLst/>
            <a:ahLst/>
            <a:cxnLst/>
            <a:rect l="l" t="t" r="r" b="b"/>
            <a:pathLst>
              <a:path w="4188460" h="2438400">
                <a:moveTo>
                  <a:pt x="0" y="2438400"/>
                </a:moveTo>
                <a:lnTo>
                  <a:pt x="4187952" y="2438400"/>
                </a:lnTo>
                <a:lnTo>
                  <a:pt x="4187952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solidFill>
            <a:srgbClr val="095B25">
              <a:alpha val="25097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309372" y="3200400"/>
            <a:ext cx="4188460" cy="2438400"/>
          </a:xfrm>
          <a:prstGeom prst="rect">
            <a:avLst/>
          </a:prstGeom>
          <a:ln w="6096">
            <a:solidFill>
              <a:srgbClr val="095B25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850">
              <a:latin typeface="Times New Roman"/>
              <a:cs typeface="Times New Roman"/>
            </a:endParaRPr>
          </a:p>
          <a:p>
            <a:pPr marL="938530">
              <a:lnSpc>
                <a:spcPct val="100000"/>
              </a:lnSpc>
              <a:spcBef>
                <a:spcPts val="5"/>
              </a:spcBef>
              <a:tabLst>
                <a:tab pos="1935480" algn="l"/>
                <a:tab pos="2931795" algn="l"/>
              </a:tabLst>
            </a:pPr>
            <a:r>
              <a:rPr dirty="0" sz="1600" spc="-10" b="1">
                <a:latin typeface="Garamond"/>
                <a:cs typeface="Garamond"/>
              </a:rPr>
              <a:t>20%	20%	60%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196339" y="3867911"/>
            <a:ext cx="484632" cy="82448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93291" y="3864864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5" h="830579">
                <a:moveTo>
                  <a:pt x="0" y="830580"/>
                </a:moveTo>
                <a:lnTo>
                  <a:pt x="490728" y="830580"/>
                </a:lnTo>
                <a:lnTo>
                  <a:pt x="490728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45792" y="3867911"/>
            <a:ext cx="484631" cy="82448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42744" y="3864864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5" h="830579">
                <a:moveTo>
                  <a:pt x="0" y="830580"/>
                </a:moveTo>
                <a:lnTo>
                  <a:pt x="490728" y="830580"/>
                </a:lnTo>
                <a:lnTo>
                  <a:pt x="490728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150107" y="3867911"/>
            <a:ext cx="484631" cy="82448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147060" y="3864864"/>
            <a:ext cx="490855" cy="830580"/>
          </a:xfrm>
          <a:custGeom>
            <a:avLst/>
            <a:gdLst/>
            <a:ahLst/>
            <a:cxnLst/>
            <a:rect l="l" t="t" r="r" b="b"/>
            <a:pathLst>
              <a:path w="490854" h="830579">
                <a:moveTo>
                  <a:pt x="0" y="830580"/>
                </a:moveTo>
                <a:lnTo>
                  <a:pt x="490727" y="830580"/>
                </a:lnTo>
                <a:lnTo>
                  <a:pt x="490727" y="0"/>
                </a:lnTo>
                <a:lnTo>
                  <a:pt x="0" y="0"/>
                </a:lnTo>
                <a:lnTo>
                  <a:pt x="0" y="830580"/>
                </a:lnTo>
                <a:close/>
              </a:path>
            </a:pathLst>
          </a:custGeom>
          <a:ln w="6096">
            <a:solidFill>
              <a:srgbClr val="095B25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70662"/>
            <a:ext cx="7106920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10"/>
              <a:t>Potential </a:t>
            </a:r>
            <a:r>
              <a:rPr dirty="0" sz="2800" spc="-5"/>
              <a:t>to leverage implementation</a:t>
            </a:r>
            <a:r>
              <a:rPr dirty="0" sz="2800" spc="40"/>
              <a:t> </a:t>
            </a:r>
            <a:r>
              <a:rPr dirty="0" sz="2800" spc="-5"/>
              <a:t>processes</a:t>
            </a:r>
            <a:endParaRPr sz="2800"/>
          </a:p>
        </p:txBody>
      </p:sp>
      <p:sp>
        <p:nvSpPr>
          <p:cNvPr id="3" name="object 3"/>
          <p:cNvSpPr txBox="1"/>
          <p:nvPr/>
        </p:nvSpPr>
        <p:spPr>
          <a:xfrm>
            <a:off x="840739" y="1307338"/>
            <a:ext cx="7538084" cy="470598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355600" marR="45720" indent="-342900">
              <a:lnSpc>
                <a:spcPct val="100000"/>
              </a:lnSpc>
              <a:spcBef>
                <a:spcPts val="105"/>
              </a:spcBef>
              <a:buAutoNum type="alphaLcPeriod"/>
              <a:tabLst>
                <a:tab pos="355600" algn="l"/>
                <a:tab pos="356235" algn="l"/>
              </a:tabLst>
            </a:pPr>
            <a:r>
              <a:rPr dirty="0" sz="2000" spc="-20" u="sng">
                <a:latin typeface="Garamond"/>
                <a:cs typeface="Garamond"/>
              </a:rPr>
              <a:t>Tribal </a:t>
            </a:r>
            <a:r>
              <a:rPr dirty="0" sz="2000" spc="-10" u="sng">
                <a:latin typeface="Garamond"/>
                <a:cs typeface="Garamond"/>
              </a:rPr>
              <a:t>Purchases</a:t>
            </a:r>
            <a:r>
              <a:rPr dirty="0" sz="2000" spc="-10">
                <a:latin typeface="Garamond"/>
                <a:cs typeface="Garamond"/>
              </a:rPr>
              <a:t>. </a:t>
            </a:r>
            <a:r>
              <a:rPr dirty="0" sz="2000" spc="-5">
                <a:latin typeface="Garamond"/>
                <a:cs typeface="Garamond"/>
              </a:rPr>
              <a:t>Should </a:t>
            </a:r>
            <a:r>
              <a:rPr dirty="0" sz="2000">
                <a:latin typeface="Garamond"/>
                <a:cs typeface="Garamond"/>
              </a:rPr>
              <a:t>the </a:t>
            </a:r>
            <a:r>
              <a:rPr dirty="0" sz="2000" spc="0">
                <a:latin typeface="Garamond"/>
                <a:cs typeface="Garamond"/>
              </a:rPr>
              <a:t>Program </a:t>
            </a:r>
            <a:r>
              <a:rPr dirty="0" sz="2000" spc="-5">
                <a:latin typeface="Garamond"/>
                <a:cs typeface="Garamond"/>
              </a:rPr>
              <a:t>leverage its implementation  </a:t>
            </a:r>
            <a:r>
              <a:rPr dirty="0" sz="2000">
                <a:latin typeface="Garamond"/>
                <a:cs typeface="Garamond"/>
              </a:rPr>
              <a:t>infrastructure to </a:t>
            </a:r>
            <a:r>
              <a:rPr dirty="0" sz="2000" spc="0">
                <a:latin typeface="Garamond"/>
                <a:cs typeface="Garamond"/>
              </a:rPr>
              <a:t>support </a:t>
            </a:r>
            <a:r>
              <a:rPr dirty="0" sz="2000">
                <a:latin typeface="Garamond"/>
                <a:cs typeface="Garamond"/>
              </a:rPr>
              <a:t>tribal </a:t>
            </a:r>
            <a:r>
              <a:rPr dirty="0" sz="2000" spc="-5">
                <a:latin typeface="Garamond"/>
                <a:cs typeface="Garamond"/>
              </a:rPr>
              <a:t>land consolidation </a:t>
            </a:r>
            <a:r>
              <a:rPr dirty="0" sz="2000">
                <a:latin typeface="Garamond"/>
                <a:cs typeface="Garamond"/>
              </a:rPr>
              <a:t>programs </a:t>
            </a:r>
            <a:r>
              <a:rPr dirty="0" sz="2000" spc="-5">
                <a:latin typeface="Garamond"/>
                <a:cs typeface="Garamond"/>
              </a:rPr>
              <a:t>where </a:t>
            </a:r>
            <a:r>
              <a:rPr dirty="0" sz="2000">
                <a:latin typeface="Garamond"/>
                <a:cs typeface="Garamond"/>
              </a:rPr>
              <a:t>tribal  funds </a:t>
            </a:r>
            <a:r>
              <a:rPr dirty="0" sz="2000" spc="-5">
                <a:latin typeface="Garamond"/>
                <a:cs typeface="Garamond"/>
              </a:rPr>
              <a:t>are </a:t>
            </a:r>
            <a:r>
              <a:rPr dirty="0" sz="2000">
                <a:latin typeface="Garamond"/>
                <a:cs typeface="Garamond"/>
              </a:rPr>
              <a:t>used to </a:t>
            </a:r>
            <a:r>
              <a:rPr dirty="0" sz="2000" spc="-5">
                <a:latin typeface="Garamond"/>
                <a:cs typeface="Garamond"/>
              </a:rPr>
              <a:t>consolidate</a:t>
            </a:r>
            <a:r>
              <a:rPr dirty="0" sz="2000" spc="-15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interests?</a:t>
            </a:r>
            <a:endParaRPr sz="2000">
              <a:latin typeface="Garamond"/>
              <a:cs typeface="Garamond"/>
            </a:endParaRPr>
          </a:p>
          <a:p>
            <a:pPr marL="355600" marR="799465" indent="-342900">
              <a:lnSpc>
                <a:spcPct val="100000"/>
              </a:lnSpc>
              <a:spcBef>
                <a:spcPts val="1080"/>
              </a:spcBef>
              <a:buAutoNum type="alphaLcPeriod"/>
              <a:tabLst>
                <a:tab pos="355600" algn="l"/>
                <a:tab pos="356235" algn="l"/>
              </a:tabLst>
            </a:pPr>
            <a:r>
              <a:rPr dirty="0" sz="2000" spc="-5" u="sng">
                <a:latin typeface="Garamond"/>
                <a:cs typeface="Garamond"/>
              </a:rPr>
              <a:t>Co-Owner </a:t>
            </a:r>
            <a:r>
              <a:rPr dirty="0" sz="2000" spc="-10" u="sng">
                <a:latin typeface="Garamond"/>
                <a:cs typeface="Garamond"/>
              </a:rPr>
              <a:t>Purchases</a:t>
            </a:r>
            <a:r>
              <a:rPr dirty="0" sz="2000" spc="-10">
                <a:latin typeface="Garamond"/>
                <a:cs typeface="Garamond"/>
              </a:rPr>
              <a:t>. </a:t>
            </a:r>
            <a:r>
              <a:rPr dirty="0" sz="2000" spc="-5">
                <a:latin typeface="Garamond"/>
                <a:cs typeface="Garamond"/>
              </a:rPr>
              <a:t>Should </a:t>
            </a:r>
            <a:r>
              <a:rPr dirty="0" sz="2000">
                <a:latin typeface="Garamond"/>
                <a:cs typeface="Garamond"/>
              </a:rPr>
              <a:t>the </a:t>
            </a:r>
            <a:r>
              <a:rPr dirty="0" sz="2000" spc="0">
                <a:latin typeface="Garamond"/>
                <a:cs typeface="Garamond"/>
              </a:rPr>
              <a:t>Program </a:t>
            </a:r>
            <a:r>
              <a:rPr dirty="0" sz="2000" spc="-5">
                <a:latin typeface="Garamond"/>
                <a:cs typeface="Garamond"/>
              </a:rPr>
              <a:t>develop processes </a:t>
            </a:r>
            <a:r>
              <a:rPr dirty="0" sz="2000">
                <a:latin typeface="Garamond"/>
                <a:cs typeface="Garamond"/>
              </a:rPr>
              <a:t>to  encourage </a:t>
            </a:r>
            <a:r>
              <a:rPr dirty="0" sz="2000" spc="-5">
                <a:latin typeface="Garamond"/>
                <a:cs typeface="Garamond"/>
              </a:rPr>
              <a:t>and </a:t>
            </a:r>
            <a:r>
              <a:rPr dirty="0" sz="2000" spc="0">
                <a:latin typeface="Garamond"/>
                <a:cs typeface="Garamond"/>
              </a:rPr>
              <a:t>support </a:t>
            </a:r>
            <a:r>
              <a:rPr dirty="0" sz="2000" spc="-5">
                <a:latin typeface="Garamond"/>
                <a:cs typeface="Garamond"/>
              </a:rPr>
              <a:t>co-owner</a:t>
            </a:r>
            <a:r>
              <a:rPr dirty="0" sz="2000" spc="-30">
                <a:latin typeface="Garamond"/>
                <a:cs typeface="Garamond"/>
              </a:rPr>
              <a:t> </a:t>
            </a:r>
            <a:r>
              <a:rPr dirty="0" sz="2000" spc="-5">
                <a:latin typeface="Garamond"/>
                <a:cs typeface="Garamond"/>
              </a:rPr>
              <a:t>purchases?</a:t>
            </a:r>
            <a:endParaRPr sz="2000">
              <a:latin typeface="Garamond"/>
              <a:cs typeface="Garamond"/>
            </a:endParaRPr>
          </a:p>
          <a:p>
            <a:pPr marL="355600" indent="-342900">
              <a:lnSpc>
                <a:spcPct val="100000"/>
              </a:lnSpc>
              <a:spcBef>
                <a:spcPts val="1080"/>
              </a:spcBef>
              <a:buAutoNum type="alphaLcPeriod"/>
              <a:tabLst>
                <a:tab pos="355600" algn="l"/>
                <a:tab pos="356235" algn="l"/>
              </a:tabLst>
            </a:pPr>
            <a:r>
              <a:rPr dirty="0" sz="2000" spc="-5" u="sng">
                <a:latin typeface="Garamond"/>
                <a:cs typeface="Garamond"/>
              </a:rPr>
              <a:t>Sale </a:t>
            </a:r>
            <a:r>
              <a:rPr dirty="0" sz="2000" u="sng">
                <a:latin typeface="Garamond"/>
                <a:cs typeface="Garamond"/>
              </a:rPr>
              <a:t>of  </a:t>
            </a:r>
            <a:r>
              <a:rPr dirty="0" sz="2000" spc="-5" u="sng">
                <a:latin typeface="Garamond"/>
                <a:cs typeface="Garamond"/>
              </a:rPr>
              <a:t>Acquired Interests</a:t>
            </a:r>
            <a:r>
              <a:rPr dirty="0" sz="2000" spc="-5">
                <a:latin typeface="Garamond"/>
                <a:cs typeface="Garamond"/>
              </a:rPr>
              <a:t>.  </a:t>
            </a:r>
            <a:r>
              <a:rPr dirty="0" sz="2000">
                <a:latin typeface="Garamond"/>
                <a:cs typeface="Garamond"/>
              </a:rPr>
              <a:t>Should the </a:t>
            </a:r>
            <a:r>
              <a:rPr dirty="0" sz="2000" spc="0">
                <a:latin typeface="Garamond"/>
                <a:cs typeface="Garamond"/>
              </a:rPr>
              <a:t>Program </a:t>
            </a:r>
            <a:r>
              <a:rPr dirty="0" sz="2000">
                <a:latin typeface="Garamond"/>
                <a:cs typeface="Garamond"/>
              </a:rPr>
              <a:t>seek to </a:t>
            </a:r>
            <a:r>
              <a:rPr dirty="0" sz="2000" spc="-10">
                <a:latin typeface="Garamond"/>
                <a:cs typeface="Garamond"/>
              </a:rPr>
              <a:t>convey</a:t>
            </a:r>
            <a:r>
              <a:rPr dirty="0" sz="2000" spc="-300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acquired</a:t>
            </a:r>
            <a:endParaRPr sz="2000">
              <a:latin typeface="Garamond"/>
              <a:cs typeface="Garamond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Garamond"/>
                <a:cs typeface="Garamond"/>
              </a:rPr>
              <a:t>interests to </a:t>
            </a:r>
            <a:r>
              <a:rPr dirty="0" sz="2000" spc="-5">
                <a:latin typeface="Garamond"/>
                <a:cs typeface="Garamond"/>
              </a:rPr>
              <a:t>individual </a:t>
            </a:r>
            <a:r>
              <a:rPr dirty="0" sz="2000" spc="-10">
                <a:latin typeface="Garamond"/>
                <a:cs typeface="Garamond"/>
              </a:rPr>
              <a:t>landowners, </a:t>
            </a:r>
            <a:r>
              <a:rPr dirty="0" sz="2000" spc="-5">
                <a:latin typeface="Garamond"/>
                <a:cs typeface="Garamond"/>
              </a:rPr>
              <a:t>pursuant </a:t>
            </a:r>
            <a:r>
              <a:rPr dirty="0" sz="2000">
                <a:latin typeface="Garamond"/>
                <a:cs typeface="Garamond"/>
              </a:rPr>
              <a:t>to </a:t>
            </a:r>
            <a:r>
              <a:rPr dirty="0" sz="2000" spc="-5">
                <a:latin typeface="Garamond"/>
                <a:cs typeface="Garamond"/>
              </a:rPr>
              <a:t>existing authority at</a:t>
            </a:r>
            <a:r>
              <a:rPr dirty="0" sz="2000" spc="30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25</a:t>
            </a:r>
            <a:endParaRPr sz="2000">
              <a:latin typeface="Garamond"/>
              <a:cs typeface="Garamond"/>
            </a:endParaRPr>
          </a:p>
          <a:p>
            <a:pPr marL="355600" marR="5080">
              <a:lnSpc>
                <a:spcPct val="100000"/>
              </a:lnSpc>
              <a:tabLst>
                <a:tab pos="1925320" algn="l"/>
              </a:tabLst>
            </a:pPr>
            <a:r>
              <a:rPr dirty="0" sz="2000" spc="-50">
                <a:latin typeface="Garamond"/>
                <a:cs typeface="Garamond"/>
              </a:rPr>
              <a:t>U.S.C.</a:t>
            </a:r>
            <a:r>
              <a:rPr dirty="0" sz="2000" spc="-5">
                <a:latin typeface="Garamond"/>
                <a:cs typeface="Garamond"/>
              </a:rPr>
              <a:t> 2212(c),	recognizing </a:t>
            </a:r>
            <a:r>
              <a:rPr dirty="0" sz="2000">
                <a:latin typeface="Garamond"/>
                <a:cs typeface="Garamond"/>
              </a:rPr>
              <a:t>that interests so </a:t>
            </a:r>
            <a:r>
              <a:rPr dirty="0" sz="2000" spc="-10">
                <a:latin typeface="Garamond"/>
                <a:cs typeface="Garamond"/>
              </a:rPr>
              <a:t>conveyed </a:t>
            </a:r>
            <a:r>
              <a:rPr dirty="0" sz="2000">
                <a:latin typeface="Garamond"/>
                <a:cs typeface="Garamond"/>
              </a:rPr>
              <a:t>to</a:t>
            </a:r>
            <a:r>
              <a:rPr dirty="0" sz="2000" spc="60">
                <a:latin typeface="Garamond"/>
                <a:cs typeface="Garamond"/>
              </a:rPr>
              <a:t> </a:t>
            </a:r>
            <a:r>
              <a:rPr dirty="0" sz="2000" spc="-5">
                <a:latin typeface="Garamond"/>
                <a:cs typeface="Garamond"/>
              </a:rPr>
              <a:t>individuals may </a:t>
            </a:r>
            <a:r>
              <a:rPr dirty="0" sz="2000">
                <a:latin typeface="Garamond"/>
                <a:cs typeface="Garamond"/>
              </a:rPr>
              <a:t> </a:t>
            </a:r>
            <a:r>
              <a:rPr dirty="0" sz="2000" spc="-5">
                <a:latin typeface="Garamond"/>
                <a:cs typeface="Garamond"/>
              </a:rPr>
              <a:t>fractionate and </a:t>
            </a:r>
            <a:r>
              <a:rPr dirty="0" sz="2000">
                <a:latin typeface="Garamond"/>
                <a:cs typeface="Garamond"/>
              </a:rPr>
              <a:t>that </a:t>
            </a:r>
            <a:r>
              <a:rPr dirty="0" sz="2000" spc="-5">
                <a:latin typeface="Garamond"/>
                <a:cs typeface="Garamond"/>
              </a:rPr>
              <a:t>tribal </a:t>
            </a:r>
            <a:r>
              <a:rPr dirty="0" sz="2000">
                <a:latin typeface="Garamond"/>
                <a:cs typeface="Garamond"/>
              </a:rPr>
              <a:t>consent </a:t>
            </a:r>
            <a:r>
              <a:rPr dirty="0" sz="2000" spc="-5">
                <a:latin typeface="Garamond"/>
                <a:cs typeface="Garamond"/>
              </a:rPr>
              <a:t>is </a:t>
            </a:r>
            <a:r>
              <a:rPr dirty="0" sz="2000">
                <a:latin typeface="Garamond"/>
                <a:cs typeface="Garamond"/>
              </a:rPr>
              <a:t>required </a:t>
            </a:r>
            <a:r>
              <a:rPr dirty="0" sz="2000" spc="-5">
                <a:latin typeface="Garamond"/>
                <a:cs typeface="Garamond"/>
              </a:rPr>
              <a:t>when </a:t>
            </a:r>
            <a:r>
              <a:rPr dirty="0" sz="2000">
                <a:latin typeface="Garamond"/>
                <a:cs typeface="Garamond"/>
              </a:rPr>
              <a:t>the tribe </a:t>
            </a:r>
            <a:r>
              <a:rPr dirty="0" sz="2000" spc="-10">
                <a:latin typeface="Garamond"/>
                <a:cs typeface="Garamond"/>
              </a:rPr>
              <a:t>owns </a:t>
            </a:r>
            <a:r>
              <a:rPr dirty="0" sz="2000" spc="-5">
                <a:latin typeface="Garamond"/>
                <a:cs typeface="Garamond"/>
              </a:rPr>
              <a:t>an  undivided </a:t>
            </a:r>
            <a:r>
              <a:rPr dirty="0" sz="2000">
                <a:latin typeface="Garamond"/>
                <a:cs typeface="Garamond"/>
              </a:rPr>
              <a:t>interest </a:t>
            </a:r>
            <a:r>
              <a:rPr dirty="0" sz="2000" spc="-5">
                <a:latin typeface="Garamond"/>
                <a:cs typeface="Garamond"/>
              </a:rPr>
              <a:t>in </a:t>
            </a:r>
            <a:r>
              <a:rPr dirty="0" sz="2000">
                <a:latin typeface="Garamond"/>
                <a:cs typeface="Garamond"/>
              </a:rPr>
              <a:t>the</a:t>
            </a:r>
            <a:r>
              <a:rPr dirty="0" sz="2000" spc="-25">
                <a:latin typeface="Garamond"/>
                <a:cs typeface="Garamond"/>
              </a:rPr>
              <a:t> </a:t>
            </a:r>
            <a:r>
              <a:rPr dirty="0" sz="2000">
                <a:latin typeface="Garamond"/>
                <a:cs typeface="Garamond"/>
              </a:rPr>
              <a:t>tract?</a:t>
            </a:r>
            <a:endParaRPr sz="2000">
              <a:latin typeface="Garamond"/>
              <a:cs typeface="Garamond"/>
            </a:endParaRPr>
          </a:p>
          <a:p>
            <a:pPr marL="355600" marR="80010" indent="-342900">
              <a:lnSpc>
                <a:spcPct val="100000"/>
              </a:lnSpc>
              <a:spcBef>
                <a:spcPts val="1085"/>
              </a:spcBef>
              <a:buAutoNum type="alphaLcPeriod" startAt="4"/>
              <a:tabLst>
                <a:tab pos="355600" algn="l"/>
                <a:tab pos="356235" algn="l"/>
                <a:tab pos="2256155" algn="l"/>
              </a:tabLst>
            </a:pPr>
            <a:r>
              <a:rPr dirty="0" sz="2000" spc="-5" u="sng">
                <a:latin typeface="Garamond"/>
                <a:cs typeface="Garamond"/>
              </a:rPr>
              <a:t>Appraisal</a:t>
            </a:r>
            <a:r>
              <a:rPr dirty="0" sz="2000" spc="15" u="sng">
                <a:latin typeface="Garamond"/>
                <a:cs typeface="Garamond"/>
              </a:rPr>
              <a:t> </a:t>
            </a:r>
            <a:r>
              <a:rPr dirty="0" sz="2000" spc="-35" u="sng">
                <a:latin typeface="Garamond"/>
                <a:cs typeface="Garamond"/>
              </a:rPr>
              <a:t>Validity</a:t>
            </a:r>
            <a:r>
              <a:rPr dirty="0" sz="2000" spc="-35">
                <a:latin typeface="Garamond"/>
                <a:cs typeface="Garamond"/>
              </a:rPr>
              <a:t>.	</a:t>
            </a:r>
            <a:r>
              <a:rPr dirty="0" sz="2000" spc="-5">
                <a:latin typeface="Garamond"/>
                <a:cs typeface="Garamond"/>
              </a:rPr>
              <a:t>Should </a:t>
            </a:r>
            <a:r>
              <a:rPr dirty="0" sz="2000">
                <a:latin typeface="Garamond"/>
                <a:cs typeface="Garamond"/>
              </a:rPr>
              <a:t>the </a:t>
            </a:r>
            <a:r>
              <a:rPr dirty="0" sz="2000" spc="0">
                <a:latin typeface="Garamond"/>
                <a:cs typeface="Garamond"/>
              </a:rPr>
              <a:t>Program </a:t>
            </a:r>
            <a:r>
              <a:rPr dirty="0" sz="2000" spc="-15">
                <a:latin typeface="Garamond"/>
                <a:cs typeface="Garamond"/>
              </a:rPr>
              <a:t>strive </a:t>
            </a:r>
            <a:r>
              <a:rPr dirty="0" sz="2000">
                <a:latin typeface="Garamond"/>
                <a:cs typeface="Garamond"/>
              </a:rPr>
              <a:t>to </a:t>
            </a:r>
            <a:r>
              <a:rPr dirty="0" sz="2000" spc="-5">
                <a:latin typeface="Garamond"/>
                <a:cs typeface="Garamond"/>
              </a:rPr>
              <a:t>maintain </a:t>
            </a:r>
            <a:r>
              <a:rPr dirty="0" sz="2000">
                <a:latin typeface="Garamond"/>
                <a:cs typeface="Garamond"/>
              </a:rPr>
              <a:t>the</a:t>
            </a:r>
            <a:r>
              <a:rPr dirty="0" sz="2000" spc="0">
                <a:latin typeface="Garamond"/>
                <a:cs typeface="Garamond"/>
              </a:rPr>
              <a:t> </a:t>
            </a:r>
            <a:r>
              <a:rPr dirty="0" sz="2000" spc="-5">
                <a:latin typeface="Garamond"/>
                <a:cs typeface="Garamond"/>
              </a:rPr>
              <a:t>appraisal </a:t>
            </a:r>
            <a:r>
              <a:rPr dirty="0" sz="2000" spc="-5">
                <a:latin typeface="Garamond"/>
                <a:cs typeface="Garamond"/>
              </a:rPr>
              <a:t> </a:t>
            </a:r>
            <a:r>
              <a:rPr dirty="0" sz="2000" spc="-10">
                <a:latin typeface="Garamond"/>
                <a:cs typeface="Garamond"/>
              </a:rPr>
              <a:t>validity </a:t>
            </a:r>
            <a:r>
              <a:rPr dirty="0" sz="2000">
                <a:latin typeface="Garamond"/>
                <a:cs typeface="Garamond"/>
              </a:rPr>
              <a:t>for up to 12 months </a:t>
            </a:r>
            <a:r>
              <a:rPr dirty="0" sz="2000" spc="-5">
                <a:latin typeface="Garamond"/>
                <a:cs typeface="Garamond"/>
              </a:rPr>
              <a:t>in order </a:t>
            </a:r>
            <a:r>
              <a:rPr dirty="0" sz="2000">
                <a:latin typeface="Garamond"/>
                <a:cs typeface="Garamond"/>
              </a:rPr>
              <a:t>to maximize </a:t>
            </a:r>
            <a:r>
              <a:rPr dirty="0" sz="2000" spc="-10">
                <a:latin typeface="Garamond"/>
                <a:cs typeface="Garamond"/>
              </a:rPr>
              <a:t>investment </a:t>
            </a:r>
            <a:r>
              <a:rPr dirty="0" sz="2000" spc="-5">
                <a:latin typeface="Garamond"/>
                <a:cs typeface="Garamond"/>
              </a:rPr>
              <a:t>made,  </a:t>
            </a:r>
            <a:r>
              <a:rPr dirty="0" sz="2000">
                <a:latin typeface="Garamond"/>
                <a:cs typeface="Garamond"/>
              </a:rPr>
              <a:t>particularly </a:t>
            </a:r>
            <a:r>
              <a:rPr dirty="0" sz="2000" spc="-5">
                <a:latin typeface="Garamond"/>
                <a:cs typeface="Garamond"/>
              </a:rPr>
              <a:t>at </a:t>
            </a:r>
            <a:r>
              <a:rPr dirty="0" sz="2000">
                <a:latin typeface="Garamond"/>
                <a:cs typeface="Garamond"/>
              </a:rPr>
              <a:t>cost-efficient </a:t>
            </a:r>
            <a:r>
              <a:rPr dirty="0" sz="2000" spc="-10">
                <a:latin typeface="Garamond"/>
                <a:cs typeface="Garamond"/>
              </a:rPr>
              <a:t>locations, </a:t>
            </a:r>
            <a:r>
              <a:rPr dirty="0" sz="2000" spc="-5">
                <a:latin typeface="Garamond"/>
                <a:cs typeface="Garamond"/>
              </a:rPr>
              <a:t>and </a:t>
            </a:r>
            <a:r>
              <a:rPr dirty="0" sz="2000">
                <a:latin typeface="Garamond"/>
                <a:cs typeface="Garamond"/>
              </a:rPr>
              <a:t>to better enable </a:t>
            </a:r>
            <a:r>
              <a:rPr dirty="0" sz="2000" spc="-5">
                <a:latin typeface="Garamond"/>
                <a:cs typeface="Garamond"/>
              </a:rPr>
              <a:t>tribal and </a:t>
            </a:r>
            <a:r>
              <a:rPr dirty="0" sz="2000">
                <a:latin typeface="Garamond"/>
                <a:cs typeface="Garamond"/>
              </a:rPr>
              <a:t>co-  </a:t>
            </a:r>
            <a:r>
              <a:rPr dirty="0" sz="2000" spc="-10">
                <a:latin typeface="Garamond"/>
                <a:cs typeface="Garamond"/>
              </a:rPr>
              <a:t>owner</a:t>
            </a:r>
            <a:r>
              <a:rPr dirty="0" sz="2000" spc="-60">
                <a:latin typeface="Garamond"/>
                <a:cs typeface="Garamond"/>
              </a:rPr>
              <a:t> </a:t>
            </a:r>
            <a:r>
              <a:rPr dirty="0" sz="2000" spc="-5">
                <a:latin typeface="Garamond"/>
                <a:cs typeface="Garamond"/>
              </a:rPr>
              <a:t>purchases?</a:t>
            </a:r>
            <a:endParaRPr sz="20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305511"/>
            <a:ext cx="7809230" cy="4064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371850" algn="l"/>
              </a:tabLst>
            </a:pPr>
            <a:r>
              <a:rPr dirty="0" spc="0"/>
              <a:t>Strategy</a:t>
            </a:r>
            <a:r>
              <a:rPr dirty="0" spc="25"/>
              <a:t> </a:t>
            </a:r>
            <a:r>
              <a:rPr dirty="0" spc="-10"/>
              <a:t>Review</a:t>
            </a:r>
            <a:r>
              <a:rPr dirty="0" spc="25"/>
              <a:t> </a:t>
            </a:r>
            <a:r>
              <a:rPr dirty="0" spc="-10"/>
              <a:t>Period:	Announcements-Activities</a:t>
            </a:r>
            <a:r>
              <a:rPr dirty="0" spc="35"/>
              <a:t> </a:t>
            </a:r>
            <a:r>
              <a:rPr dirty="0" spc="-5"/>
              <a:t>(2017)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99717" y="1163850"/>
            <a:ext cx="6929120" cy="5123180"/>
          </a:xfrm>
          <a:prstGeom prst="rect">
            <a:avLst/>
          </a:prstGeom>
        </p:spPr>
        <p:txBody>
          <a:bodyPr wrap="square" lIns="0" tIns="79375" rIns="0" bIns="0" rtlCol="0" vert="horz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6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200" spc="-25">
                <a:latin typeface="Garamond"/>
                <a:cs typeface="Garamond"/>
              </a:rPr>
              <a:t>Tribal </a:t>
            </a:r>
            <a:r>
              <a:rPr dirty="0" sz="2200" spc="-5">
                <a:latin typeface="Garamond"/>
                <a:cs typeface="Garamond"/>
              </a:rPr>
              <a:t>Leader Letter of  </a:t>
            </a:r>
            <a:r>
              <a:rPr dirty="0" sz="2200" spc="-15">
                <a:latin typeface="Garamond"/>
                <a:cs typeface="Garamond"/>
              </a:rPr>
              <a:t>March</a:t>
            </a:r>
            <a:r>
              <a:rPr dirty="0" sz="2200" spc="-215">
                <a:latin typeface="Garamond"/>
                <a:cs typeface="Garamond"/>
              </a:rPr>
              <a:t> </a:t>
            </a:r>
            <a:r>
              <a:rPr dirty="0" sz="2200" spc="-5">
                <a:latin typeface="Garamond"/>
                <a:cs typeface="Garamond"/>
              </a:rPr>
              <a:t>20</a:t>
            </a:r>
            <a:endParaRPr sz="2200">
              <a:latin typeface="Garamond"/>
              <a:cs typeface="Garamond"/>
            </a:endParaRPr>
          </a:p>
          <a:p>
            <a:pPr marL="469900" indent="-4572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200" spc="-30">
                <a:latin typeface="Garamond"/>
                <a:cs typeface="Garamond"/>
              </a:rPr>
              <a:t>Fed. </a:t>
            </a:r>
            <a:r>
              <a:rPr dirty="0" sz="2200" spc="-45">
                <a:latin typeface="Garamond"/>
                <a:cs typeface="Garamond"/>
              </a:rPr>
              <a:t>Reg. </a:t>
            </a:r>
            <a:r>
              <a:rPr dirty="0" sz="2200" spc="-10">
                <a:latin typeface="Garamond"/>
                <a:cs typeface="Garamond"/>
              </a:rPr>
              <a:t>Notice, </a:t>
            </a:r>
            <a:r>
              <a:rPr dirty="0" sz="2200" spc="-5">
                <a:latin typeface="Garamond"/>
                <a:cs typeface="Garamond"/>
              </a:rPr>
              <a:t>April 12, 82 FR</a:t>
            </a:r>
            <a:r>
              <a:rPr dirty="0" sz="2200" spc="125">
                <a:latin typeface="Garamond"/>
                <a:cs typeface="Garamond"/>
              </a:rPr>
              <a:t> </a:t>
            </a:r>
            <a:r>
              <a:rPr dirty="0" sz="2200" spc="-5">
                <a:latin typeface="Garamond"/>
                <a:cs typeface="Garamond"/>
              </a:rPr>
              <a:t>17681</a:t>
            </a:r>
            <a:endParaRPr sz="2200">
              <a:latin typeface="Garamond"/>
              <a:cs typeface="Garamond"/>
            </a:endParaRPr>
          </a:p>
          <a:p>
            <a:pPr marL="469900" indent="-4572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200" spc="-5">
                <a:latin typeface="Garamond"/>
                <a:cs typeface="Garamond"/>
              </a:rPr>
              <a:t>Listening </a:t>
            </a:r>
            <a:r>
              <a:rPr dirty="0" sz="2200" spc="-10">
                <a:latin typeface="Garamond"/>
                <a:cs typeface="Garamond"/>
              </a:rPr>
              <a:t>Session </a:t>
            </a:r>
            <a:r>
              <a:rPr dirty="0" sz="2200" spc="-5">
                <a:latin typeface="Garamond"/>
                <a:cs typeface="Garamond"/>
              </a:rPr>
              <a:t>at </a:t>
            </a:r>
            <a:r>
              <a:rPr dirty="0" sz="2200" spc="-30">
                <a:latin typeface="Garamond"/>
                <a:cs typeface="Garamond"/>
              </a:rPr>
              <a:t>Tulalip, </a:t>
            </a:r>
            <a:r>
              <a:rPr dirty="0" sz="2200" spc="-10">
                <a:latin typeface="Garamond"/>
                <a:cs typeface="Garamond"/>
              </a:rPr>
              <a:t>April</a:t>
            </a:r>
            <a:r>
              <a:rPr dirty="0" sz="2200" spc="35">
                <a:latin typeface="Garamond"/>
                <a:cs typeface="Garamond"/>
              </a:rPr>
              <a:t> </a:t>
            </a:r>
            <a:r>
              <a:rPr dirty="0" sz="2200" spc="-5">
                <a:latin typeface="Garamond"/>
                <a:cs typeface="Garamond"/>
              </a:rPr>
              <a:t>25</a:t>
            </a:r>
            <a:endParaRPr sz="2200">
              <a:latin typeface="Garamond"/>
              <a:cs typeface="Garamond"/>
            </a:endParaRPr>
          </a:p>
          <a:p>
            <a:pPr marL="469900" indent="-4572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200" spc="-25">
                <a:latin typeface="Garamond"/>
                <a:cs typeface="Garamond"/>
              </a:rPr>
              <a:t>Tribal </a:t>
            </a:r>
            <a:r>
              <a:rPr dirty="0" sz="2200" spc="-5">
                <a:latin typeface="Garamond"/>
                <a:cs typeface="Garamond"/>
              </a:rPr>
              <a:t>Leader Letter of  </a:t>
            </a:r>
            <a:r>
              <a:rPr dirty="0" sz="2200" spc="-15">
                <a:latin typeface="Garamond"/>
                <a:cs typeface="Garamond"/>
              </a:rPr>
              <a:t>May</a:t>
            </a:r>
            <a:r>
              <a:rPr dirty="0" sz="2200" spc="-245">
                <a:latin typeface="Garamond"/>
                <a:cs typeface="Garamond"/>
              </a:rPr>
              <a:t> </a:t>
            </a:r>
            <a:r>
              <a:rPr dirty="0" sz="2200" spc="-5">
                <a:latin typeface="Garamond"/>
                <a:cs typeface="Garamond"/>
              </a:rPr>
              <a:t>9</a:t>
            </a:r>
            <a:endParaRPr sz="2200">
              <a:latin typeface="Garamond"/>
              <a:cs typeface="Garamond"/>
            </a:endParaRPr>
          </a:p>
          <a:p>
            <a:pPr marL="469900" indent="-4572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200" spc="-10">
                <a:latin typeface="Garamond"/>
                <a:cs typeface="Garamond"/>
              </a:rPr>
              <a:t>Affiliated </a:t>
            </a:r>
            <a:r>
              <a:rPr dirty="0" sz="2200" spc="-25">
                <a:latin typeface="Garamond"/>
                <a:cs typeface="Garamond"/>
              </a:rPr>
              <a:t>Tribes </a:t>
            </a:r>
            <a:r>
              <a:rPr dirty="0" sz="2200" spc="-5">
                <a:latin typeface="Garamond"/>
                <a:cs typeface="Garamond"/>
              </a:rPr>
              <a:t>of  Northwest Indians </a:t>
            </a:r>
            <a:r>
              <a:rPr dirty="0" sz="2200" spc="-10">
                <a:latin typeface="Garamond"/>
                <a:cs typeface="Garamond"/>
              </a:rPr>
              <a:t>Mid-year, </a:t>
            </a:r>
            <a:r>
              <a:rPr dirty="0" sz="2200" spc="-15">
                <a:latin typeface="Garamond"/>
                <a:cs typeface="Garamond"/>
              </a:rPr>
              <a:t>May</a:t>
            </a:r>
            <a:r>
              <a:rPr dirty="0" sz="2200" spc="-95">
                <a:latin typeface="Garamond"/>
                <a:cs typeface="Garamond"/>
              </a:rPr>
              <a:t> </a:t>
            </a:r>
            <a:r>
              <a:rPr dirty="0" sz="2200" spc="-5">
                <a:latin typeface="Garamond"/>
                <a:cs typeface="Garamond"/>
              </a:rPr>
              <a:t>23</a:t>
            </a:r>
            <a:endParaRPr sz="2200">
              <a:latin typeface="Garamond"/>
              <a:cs typeface="Garamond"/>
            </a:endParaRPr>
          </a:p>
          <a:p>
            <a:pPr marL="469900" indent="-4572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200" spc="-5">
                <a:latin typeface="Garamond"/>
                <a:cs typeface="Garamond"/>
              </a:rPr>
              <a:t>Great Plains </a:t>
            </a:r>
            <a:r>
              <a:rPr dirty="0" sz="2200" spc="-25">
                <a:latin typeface="Garamond"/>
                <a:cs typeface="Garamond"/>
              </a:rPr>
              <a:t>Tribal Chairman’s </a:t>
            </a:r>
            <a:r>
              <a:rPr dirty="0" sz="2200" spc="-10">
                <a:latin typeface="Garamond"/>
                <a:cs typeface="Garamond"/>
              </a:rPr>
              <a:t>Association, </a:t>
            </a:r>
            <a:r>
              <a:rPr dirty="0" sz="2200" spc="-20">
                <a:latin typeface="Garamond"/>
                <a:cs typeface="Garamond"/>
              </a:rPr>
              <a:t>Inc., June</a:t>
            </a:r>
            <a:r>
              <a:rPr dirty="0" sz="2200" spc="300">
                <a:latin typeface="Garamond"/>
                <a:cs typeface="Garamond"/>
              </a:rPr>
              <a:t> </a:t>
            </a:r>
            <a:r>
              <a:rPr dirty="0" sz="2200" spc="-5">
                <a:latin typeface="Garamond"/>
                <a:cs typeface="Garamond"/>
              </a:rPr>
              <a:t>21</a:t>
            </a:r>
            <a:endParaRPr sz="2200">
              <a:latin typeface="Garamond"/>
              <a:cs typeface="Garamond"/>
            </a:endParaRPr>
          </a:p>
          <a:p>
            <a:pPr marL="469900" indent="-4572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200" spc="-10">
                <a:latin typeface="Garamond"/>
                <a:cs typeface="Garamond"/>
              </a:rPr>
              <a:t>Partners </a:t>
            </a:r>
            <a:r>
              <a:rPr dirty="0" sz="2200" spc="-5">
                <a:latin typeface="Garamond"/>
                <a:cs typeface="Garamond"/>
              </a:rPr>
              <a:t>in </a:t>
            </a:r>
            <a:r>
              <a:rPr dirty="0" sz="2200" spc="-10">
                <a:latin typeface="Garamond"/>
                <a:cs typeface="Garamond"/>
              </a:rPr>
              <a:t>Action Conference, </a:t>
            </a:r>
            <a:r>
              <a:rPr dirty="0" sz="2200" spc="-20">
                <a:latin typeface="Garamond"/>
                <a:cs typeface="Garamond"/>
              </a:rPr>
              <a:t>July</a:t>
            </a:r>
            <a:r>
              <a:rPr dirty="0" sz="2200" spc="75">
                <a:latin typeface="Garamond"/>
                <a:cs typeface="Garamond"/>
              </a:rPr>
              <a:t> </a:t>
            </a:r>
            <a:r>
              <a:rPr dirty="0" sz="2200" spc="-5">
                <a:latin typeface="Garamond"/>
                <a:cs typeface="Garamond"/>
              </a:rPr>
              <a:t>18</a:t>
            </a:r>
            <a:endParaRPr sz="22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469900" marR="5080" indent="-4572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200" spc="-5">
                <a:latin typeface="Garamond"/>
                <a:cs typeface="Garamond"/>
              </a:rPr>
              <a:t>Through 6/5/17, the </a:t>
            </a:r>
            <a:r>
              <a:rPr dirty="0" sz="2200">
                <a:latin typeface="Garamond"/>
                <a:cs typeface="Garamond"/>
              </a:rPr>
              <a:t>Program </a:t>
            </a:r>
            <a:r>
              <a:rPr dirty="0" sz="2200" spc="-15">
                <a:latin typeface="Garamond"/>
                <a:cs typeface="Garamond"/>
              </a:rPr>
              <a:t>received </a:t>
            </a:r>
            <a:r>
              <a:rPr dirty="0" sz="2200" spc="-5">
                <a:latin typeface="Garamond"/>
                <a:cs typeface="Garamond"/>
              </a:rPr>
              <a:t>53 </a:t>
            </a:r>
            <a:r>
              <a:rPr dirty="0" sz="2200" spc="-10">
                <a:latin typeface="Garamond"/>
                <a:cs typeface="Garamond"/>
              </a:rPr>
              <a:t>responses </a:t>
            </a:r>
            <a:r>
              <a:rPr dirty="0" sz="2200" spc="-5">
                <a:latin typeface="Garamond"/>
                <a:cs typeface="Garamond"/>
              </a:rPr>
              <a:t>from  </a:t>
            </a:r>
            <a:r>
              <a:rPr dirty="0" sz="2200" spc="-10">
                <a:latin typeface="Garamond"/>
                <a:cs typeface="Garamond"/>
              </a:rPr>
              <a:t>representatives </a:t>
            </a:r>
            <a:r>
              <a:rPr dirty="0" sz="2200" spc="-5">
                <a:latin typeface="Garamond"/>
                <a:cs typeface="Garamond"/>
              </a:rPr>
              <a:t>of 41 </a:t>
            </a:r>
            <a:r>
              <a:rPr dirty="0" sz="2200" spc="-15">
                <a:latin typeface="Garamond"/>
                <a:cs typeface="Garamond"/>
              </a:rPr>
              <a:t>locations, </a:t>
            </a:r>
            <a:r>
              <a:rPr dirty="0" sz="2200" spc="-10">
                <a:latin typeface="Garamond"/>
                <a:cs typeface="Garamond"/>
              </a:rPr>
              <a:t>including </a:t>
            </a:r>
            <a:r>
              <a:rPr dirty="0" sz="2200" spc="-5">
                <a:latin typeface="Garamond"/>
                <a:cs typeface="Garamond"/>
              </a:rPr>
              <a:t>3 </a:t>
            </a:r>
            <a:r>
              <a:rPr dirty="0" sz="2200" spc="-10">
                <a:latin typeface="Garamond"/>
                <a:cs typeface="Garamond"/>
              </a:rPr>
              <a:t>comments </a:t>
            </a:r>
            <a:r>
              <a:rPr dirty="0" sz="2200" spc="-5">
                <a:latin typeface="Garamond"/>
                <a:cs typeface="Garamond"/>
              </a:rPr>
              <a:t>from  members of</a:t>
            </a:r>
            <a:r>
              <a:rPr dirty="0" sz="2200" spc="275">
                <a:latin typeface="Garamond"/>
                <a:cs typeface="Garamond"/>
              </a:rPr>
              <a:t> </a:t>
            </a:r>
            <a:r>
              <a:rPr dirty="0" sz="2200" spc="-15">
                <a:latin typeface="Garamond"/>
                <a:cs typeface="Garamond"/>
              </a:rPr>
              <a:t>Congress.</a:t>
            </a:r>
            <a:endParaRPr sz="22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dirty="0" sz="2200" spc="-15">
                <a:latin typeface="Garamond"/>
                <a:cs typeface="Garamond"/>
              </a:rPr>
              <a:t>Results </a:t>
            </a:r>
            <a:r>
              <a:rPr dirty="0" sz="2200" spc="-5">
                <a:latin typeface="Garamond"/>
                <a:cs typeface="Garamond"/>
              </a:rPr>
              <a:t>to be </a:t>
            </a:r>
            <a:r>
              <a:rPr dirty="0" sz="2200" spc="-10">
                <a:latin typeface="Garamond"/>
                <a:cs typeface="Garamond"/>
              </a:rPr>
              <a:t>announced </a:t>
            </a:r>
            <a:r>
              <a:rPr dirty="0" sz="2200" spc="-5">
                <a:latin typeface="Garamond"/>
                <a:cs typeface="Garamond"/>
              </a:rPr>
              <a:t>in the </a:t>
            </a:r>
            <a:r>
              <a:rPr dirty="0" sz="2200" spc="-10">
                <a:latin typeface="Garamond"/>
                <a:cs typeface="Garamond"/>
              </a:rPr>
              <a:t>near</a:t>
            </a:r>
            <a:r>
              <a:rPr dirty="0" sz="2200" spc="100">
                <a:latin typeface="Garamond"/>
                <a:cs typeface="Garamond"/>
              </a:rPr>
              <a:t> </a:t>
            </a:r>
            <a:r>
              <a:rPr dirty="0" sz="2200" spc="-5">
                <a:latin typeface="Garamond"/>
                <a:cs typeface="Garamond"/>
              </a:rPr>
              <a:t>future</a:t>
            </a:r>
            <a:endParaRPr sz="2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Kirk, Jamia Erica</dc:creator>
  <dcterms:created xsi:type="dcterms:W3CDTF">2017-07-26T13:37:10Z</dcterms:created>
  <dcterms:modified xsi:type="dcterms:W3CDTF">2017-07-26T13:37:10Z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2017-07-25T00:00:00Z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2017-07-26T00:00:00Z</vt:filetime>
  </property>
</Properties>
</file>