
<file path=[Content_Types].xml><?xml version="1.0" encoding="utf-8"?>
<Types xmlns="http://schemas.openxmlformats.org/package/2006/content-types">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7" r:id="rId1"/>
  </p:sldMasterIdLst>
  <p:notesMasterIdLst>
    <p:notesMasterId r:id="rId30"/>
  </p:notesMasterIdLst>
  <p:handoutMasterIdLst>
    <p:handoutMasterId r:id="rId31"/>
  </p:handoutMasterIdLst>
  <p:sldIdLst>
    <p:sldId id="259" r:id="rId2"/>
    <p:sldId id="267" r:id="rId3"/>
    <p:sldId id="288" r:id="rId4"/>
    <p:sldId id="268" r:id="rId5"/>
    <p:sldId id="300" r:id="rId6"/>
    <p:sldId id="269" r:id="rId7"/>
    <p:sldId id="272" r:id="rId8"/>
    <p:sldId id="271" r:id="rId9"/>
    <p:sldId id="302" r:id="rId10"/>
    <p:sldId id="298" r:id="rId11"/>
    <p:sldId id="289" r:id="rId12"/>
    <p:sldId id="287" r:id="rId13"/>
    <p:sldId id="304" r:id="rId14"/>
    <p:sldId id="285" r:id="rId15"/>
    <p:sldId id="290" r:id="rId16"/>
    <p:sldId id="273" r:id="rId17"/>
    <p:sldId id="275" r:id="rId18"/>
    <p:sldId id="270" r:id="rId19"/>
    <p:sldId id="276" r:id="rId20"/>
    <p:sldId id="280" r:id="rId21"/>
    <p:sldId id="291" r:id="rId22"/>
    <p:sldId id="308" r:id="rId23"/>
    <p:sldId id="293" r:id="rId24"/>
    <p:sldId id="294" r:id="rId25"/>
    <p:sldId id="295" r:id="rId26"/>
    <p:sldId id="296" r:id="rId27"/>
    <p:sldId id="297" r:id="rId28"/>
    <p:sldId id="307" r:id="rId29"/>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99"/>
    <a:srgbClr val="FF5050"/>
    <a:srgbClr val="CC33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29" autoAdjust="0"/>
  </p:normalViewPr>
  <p:slideViewPr>
    <p:cSldViewPr>
      <p:cViewPr>
        <p:scale>
          <a:sx n="75" d="100"/>
          <a:sy n="75" d="100"/>
        </p:scale>
        <p:origin x="-2580" y="-7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36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52"/>
      <c:rotY val="20"/>
      <c:depthPercent val="100"/>
      <c:rAngAx val="1"/>
    </c:view3D>
    <c:floor>
      <c:thickness val="0"/>
      <c:spPr>
        <a:solidFill>
          <a:srgbClr val="C0C0C0"/>
        </a:solidFill>
        <a:ln w="3175">
          <a:solidFill>
            <a:schemeClr val="tx1"/>
          </a:solidFill>
          <a:prstDash val="solid"/>
        </a:ln>
      </c:spPr>
    </c:floor>
    <c:sideWall>
      <c:thickness val="0"/>
    </c:sideWall>
    <c:backWall>
      <c:thickness val="0"/>
    </c:backWall>
    <c:plotArea>
      <c:layout>
        <c:manualLayout>
          <c:layoutTarget val="inner"/>
          <c:xMode val="edge"/>
          <c:yMode val="edge"/>
          <c:x val="4.4251495913046925E-2"/>
          <c:y val="2.7022777175626268E-2"/>
          <c:w val="0.93386092614628968"/>
          <c:h val="0.75000000000000011"/>
        </c:manualLayout>
      </c:layout>
      <c:bar3DChart>
        <c:barDir val="col"/>
        <c:grouping val="clustered"/>
        <c:varyColors val="0"/>
        <c:ser>
          <c:idx val="0"/>
          <c:order val="0"/>
          <c:tx>
            <c:strRef>
              <c:f>Sheet1!$A$2</c:f>
              <c:strCache>
                <c:ptCount val="1"/>
                <c:pt idx="0">
                  <c:v>BIA Miles</c:v>
                </c:pt>
              </c:strCache>
            </c:strRef>
          </c:tx>
          <c:spPr>
            <a:solidFill>
              <a:schemeClr val="hlink"/>
            </a:solidFill>
            <a:ln w="8370">
              <a:solidFill>
                <a:schemeClr val="tx1"/>
              </a:solidFill>
              <a:prstDash val="solid"/>
            </a:ln>
          </c:spPr>
          <c:invertIfNegative val="0"/>
          <c:cat>
            <c:strRef>
              <c:f>Sheet1!$B$1:$M$1</c:f>
              <c:strCache>
                <c:ptCount val="12"/>
                <c:pt idx="0">
                  <c:v>GPRO</c:v>
                </c:pt>
                <c:pt idx="1">
                  <c:v>SPRO</c:v>
                </c:pt>
                <c:pt idx="2">
                  <c:v>RMRO</c:v>
                </c:pt>
                <c:pt idx="3">
                  <c:v>ARO</c:v>
                </c:pt>
                <c:pt idx="4">
                  <c:v>MWRO</c:v>
                </c:pt>
                <c:pt idx="5">
                  <c:v>EORO</c:v>
                </c:pt>
                <c:pt idx="6">
                  <c:v>WRO</c:v>
                </c:pt>
                <c:pt idx="7">
                  <c:v>PRO</c:v>
                </c:pt>
                <c:pt idx="8">
                  <c:v>SWRO</c:v>
                </c:pt>
                <c:pt idx="9">
                  <c:v>NRO</c:v>
                </c:pt>
                <c:pt idx="10">
                  <c:v>NWRO</c:v>
                </c:pt>
                <c:pt idx="11">
                  <c:v>ERO</c:v>
                </c:pt>
              </c:strCache>
            </c:strRef>
          </c:cat>
          <c:val>
            <c:numRef>
              <c:f>Sheet1!$B$2:$M$2</c:f>
              <c:numCache>
                <c:formatCode>General</c:formatCode>
                <c:ptCount val="12"/>
                <c:pt idx="0">
                  <c:v>2037</c:v>
                </c:pt>
                <c:pt idx="1">
                  <c:v>277</c:v>
                </c:pt>
                <c:pt idx="2">
                  <c:v>2547</c:v>
                </c:pt>
                <c:pt idx="3">
                  <c:v>34</c:v>
                </c:pt>
                <c:pt idx="4">
                  <c:v>1674</c:v>
                </c:pt>
                <c:pt idx="5">
                  <c:v>0</c:v>
                </c:pt>
                <c:pt idx="6">
                  <c:v>6301</c:v>
                </c:pt>
                <c:pt idx="7">
                  <c:v>747</c:v>
                </c:pt>
                <c:pt idx="8">
                  <c:v>4753</c:v>
                </c:pt>
                <c:pt idx="9">
                  <c:v>5979</c:v>
                </c:pt>
                <c:pt idx="10">
                  <c:v>3454</c:v>
                </c:pt>
                <c:pt idx="11">
                  <c:v>1184</c:v>
                </c:pt>
              </c:numCache>
            </c:numRef>
          </c:val>
        </c:ser>
        <c:dLbls>
          <c:showLegendKey val="0"/>
          <c:showVal val="0"/>
          <c:showCatName val="0"/>
          <c:showSerName val="0"/>
          <c:showPercent val="0"/>
          <c:showBubbleSize val="0"/>
        </c:dLbls>
        <c:gapWidth val="150"/>
        <c:gapDepth val="0"/>
        <c:shape val="box"/>
        <c:axId val="186117120"/>
        <c:axId val="190649088"/>
        <c:axId val="0"/>
      </c:bar3DChart>
      <c:catAx>
        <c:axId val="186117120"/>
        <c:scaling>
          <c:orientation val="minMax"/>
        </c:scaling>
        <c:delete val="0"/>
        <c:axPos val="b"/>
        <c:numFmt formatCode="General" sourceLinked="1"/>
        <c:majorTickMark val="out"/>
        <c:minorTickMark val="none"/>
        <c:tickLblPos val="low"/>
        <c:spPr>
          <a:ln w="2092">
            <a:solidFill>
              <a:schemeClr val="tx1"/>
            </a:solidFill>
            <a:prstDash val="solid"/>
          </a:ln>
        </c:spPr>
        <c:txPr>
          <a:bodyPr rot="0" vert="horz"/>
          <a:lstStyle/>
          <a:p>
            <a:pPr>
              <a:defRPr sz="577" b="1" i="0" u="none" strike="noStrike" baseline="0">
                <a:solidFill>
                  <a:schemeClr val="tx1"/>
                </a:solidFill>
                <a:latin typeface="Arial Narrow"/>
                <a:ea typeface="Arial Narrow"/>
                <a:cs typeface="Arial Narrow"/>
              </a:defRPr>
            </a:pPr>
            <a:endParaRPr lang="en-US"/>
          </a:p>
        </c:txPr>
        <c:crossAx val="190649088"/>
        <c:crosses val="autoZero"/>
        <c:auto val="1"/>
        <c:lblAlgn val="ctr"/>
        <c:lblOffset val="100"/>
        <c:tickLblSkip val="1"/>
        <c:tickMarkSkip val="1"/>
        <c:noMultiLvlLbl val="0"/>
      </c:catAx>
      <c:valAx>
        <c:axId val="190649088"/>
        <c:scaling>
          <c:orientation val="minMax"/>
        </c:scaling>
        <c:delete val="0"/>
        <c:axPos val="l"/>
        <c:majorGridlines>
          <c:spPr>
            <a:ln w="2092">
              <a:solidFill>
                <a:schemeClr val="tx1"/>
              </a:solidFill>
              <a:prstDash val="solid"/>
            </a:ln>
          </c:spPr>
        </c:majorGridlines>
        <c:numFmt formatCode="General" sourceLinked="1"/>
        <c:majorTickMark val="out"/>
        <c:minorTickMark val="none"/>
        <c:tickLblPos val="nextTo"/>
        <c:spPr>
          <a:ln w="2092">
            <a:solidFill>
              <a:schemeClr val="tx1"/>
            </a:solidFill>
            <a:prstDash val="solid"/>
          </a:ln>
        </c:spPr>
        <c:txPr>
          <a:bodyPr rot="0" vert="horz"/>
          <a:lstStyle/>
          <a:p>
            <a:pPr>
              <a:defRPr sz="1285" b="1" i="0" u="none" strike="noStrike" baseline="0">
                <a:solidFill>
                  <a:schemeClr val="tx1"/>
                </a:solidFill>
                <a:latin typeface="Arial"/>
                <a:ea typeface="Arial"/>
                <a:cs typeface="Arial"/>
              </a:defRPr>
            </a:pPr>
            <a:endParaRPr lang="en-US"/>
          </a:p>
        </c:txPr>
        <c:crossAx val="186117120"/>
        <c:crosses val="autoZero"/>
        <c:crossBetween val="between"/>
      </c:valAx>
      <c:spPr>
        <a:noFill/>
        <a:ln w="16739">
          <a:noFill/>
        </a:ln>
      </c:spPr>
    </c:plotArea>
    <c:legend>
      <c:legendPos val="tr"/>
      <c:layout>
        <c:manualLayout>
          <c:xMode val="edge"/>
          <c:yMode val="edge"/>
          <c:x val="0.77172458164628022"/>
          <c:y val="3.0047319451739197E-3"/>
          <c:w val="0.10345916477638961"/>
          <c:h val="5.8852035895329162E-2"/>
        </c:manualLayout>
      </c:layout>
      <c:overlay val="0"/>
      <c:spPr>
        <a:noFill/>
        <a:ln w="2092">
          <a:solidFill>
            <a:schemeClr val="tx1"/>
          </a:solidFill>
          <a:prstDash val="solid"/>
        </a:ln>
      </c:spPr>
      <c:txPr>
        <a:bodyPr/>
        <a:lstStyle/>
        <a:p>
          <a:pPr>
            <a:defRPr sz="1180"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285" b="1"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50"/>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7.0312500000000014E-2"/>
          <c:y val="5.0143266475644696E-2"/>
          <c:w val="0.91953125000000002"/>
          <c:h val="0.79656160458452729"/>
        </c:manualLayout>
      </c:layout>
      <c:bar3DChart>
        <c:barDir val="col"/>
        <c:grouping val="clustered"/>
        <c:varyColors val="0"/>
        <c:ser>
          <c:idx val="0"/>
          <c:order val="0"/>
          <c:tx>
            <c:strRef>
              <c:f>Sheet1!$A$2</c:f>
              <c:strCache>
                <c:ptCount val="1"/>
                <c:pt idx="0">
                  <c:v>No. Bridges</c:v>
                </c:pt>
              </c:strCache>
            </c:strRef>
          </c:tx>
          <c:spPr>
            <a:solidFill>
              <a:srgbClr val="475A8D">
                <a:lumMod val="75000"/>
              </a:srgbClr>
            </a:solidFill>
            <a:ln w="11571">
              <a:solidFill>
                <a:schemeClr val="tx1"/>
              </a:solidFill>
              <a:prstDash val="solid"/>
            </a:ln>
          </c:spPr>
          <c:invertIfNegative val="0"/>
          <c:dLbls>
            <c:spPr>
              <a:noFill/>
              <a:ln w="23141">
                <a:noFill/>
              </a:ln>
            </c:spPr>
            <c:txPr>
              <a:bodyPr/>
              <a:lstStyle/>
              <a:p>
                <a:pPr>
                  <a:defRPr sz="1200"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dLbls>
          <c:cat>
            <c:strRef>
              <c:f>Sheet1!$B$1:$M$1</c:f>
              <c:strCache>
                <c:ptCount val="12"/>
                <c:pt idx="0">
                  <c:v>GPRO</c:v>
                </c:pt>
                <c:pt idx="1">
                  <c:v>SPRO</c:v>
                </c:pt>
                <c:pt idx="2">
                  <c:v>RMRO</c:v>
                </c:pt>
                <c:pt idx="3">
                  <c:v>ARO</c:v>
                </c:pt>
                <c:pt idx="4">
                  <c:v>MWRO</c:v>
                </c:pt>
                <c:pt idx="5">
                  <c:v>EORO</c:v>
                </c:pt>
                <c:pt idx="6">
                  <c:v>WRO</c:v>
                </c:pt>
                <c:pt idx="7">
                  <c:v>PRO</c:v>
                </c:pt>
                <c:pt idx="8">
                  <c:v>SWRO</c:v>
                </c:pt>
                <c:pt idx="9">
                  <c:v>NRO</c:v>
                </c:pt>
                <c:pt idx="10">
                  <c:v>NWRO</c:v>
                </c:pt>
                <c:pt idx="11">
                  <c:v>ERO</c:v>
                </c:pt>
              </c:strCache>
            </c:strRef>
          </c:cat>
          <c:val>
            <c:numRef>
              <c:f>Sheet1!$B$2:$M$2</c:f>
              <c:numCache>
                <c:formatCode>General</c:formatCode>
                <c:ptCount val="12"/>
                <c:pt idx="0">
                  <c:v>77</c:v>
                </c:pt>
                <c:pt idx="1">
                  <c:v>49</c:v>
                </c:pt>
                <c:pt idx="2">
                  <c:v>96</c:v>
                </c:pt>
                <c:pt idx="3">
                  <c:v>0</c:v>
                </c:pt>
                <c:pt idx="4">
                  <c:v>52</c:v>
                </c:pt>
                <c:pt idx="5">
                  <c:v>0</c:v>
                </c:pt>
                <c:pt idx="6">
                  <c:v>212</c:v>
                </c:pt>
                <c:pt idx="7">
                  <c:v>17</c:v>
                </c:pt>
                <c:pt idx="8">
                  <c:v>68</c:v>
                </c:pt>
                <c:pt idx="9">
                  <c:v>175</c:v>
                </c:pt>
                <c:pt idx="10">
                  <c:v>101</c:v>
                </c:pt>
                <c:pt idx="11">
                  <c:v>67</c:v>
                </c:pt>
              </c:numCache>
            </c:numRef>
          </c:val>
        </c:ser>
        <c:dLbls>
          <c:showLegendKey val="0"/>
          <c:showVal val="0"/>
          <c:showCatName val="0"/>
          <c:showSerName val="0"/>
          <c:showPercent val="0"/>
          <c:showBubbleSize val="0"/>
        </c:dLbls>
        <c:gapWidth val="150"/>
        <c:gapDepth val="0"/>
        <c:shape val="box"/>
        <c:axId val="32412032"/>
        <c:axId val="32413568"/>
        <c:axId val="0"/>
      </c:bar3DChart>
      <c:catAx>
        <c:axId val="32412032"/>
        <c:scaling>
          <c:orientation val="minMax"/>
        </c:scaling>
        <c:delete val="0"/>
        <c:axPos val="b"/>
        <c:numFmt formatCode="General" sourceLinked="1"/>
        <c:majorTickMark val="out"/>
        <c:minorTickMark val="none"/>
        <c:tickLblPos val="low"/>
        <c:spPr>
          <a:ln w="2893">
            <a:solidFill>
              <a:schemeClr val="tx1"/>
            </a:solidFill>
            <a:prstDash val="solid"/>
          </a:ln>
        </c:spPr>
        <c:txPr>
          <a:bodyPr rot="0" vert="horz"/>
          <a:lstStyle/>
          <a:p>
            <a:pPr>
              <a:defRPr sz="911" b="1" i="0" u="none" strike="noStrike" baseline="0">
                <a:solidFill>
                  <a:schemeClr val="tx1"/>
                </a:solidFill>
                <a:latin typeface="Arial"/>
                <a:ea typeface="Arial"/>
                <a:cs typeface="Arial"/>
              </a:defRPr>
            </a:pPr>
            <a:endParaRPr lang="en-US"/>
          </a:p>
        </c:txPr>
        <c:crossAx val="32413568"/>
        <c:crosses val="autoZero"/>
        <c:auto val="1"/>
        <c:lblAlgn val="ctr"/>
        <c:lblOffset val="100"/>
        <c:tickLblSkip val="1"/>
        <c:tickMarkSkip val="1"/>
        <c:noMultiLvlLbl val="0"/>
      </c:catAx>
      <c:valAx>
        <c:axId val="32413568"/>
        <c:scaling>
          <c:orientation val="minMax"/>
        </c:scaling>
        <c:delete val="0"/>
        <c:axPos val="l"/>
        <c:majorGridlines>
          <c:spPr>
            <a:ln w="2893">
              <a:solidFill>
                <a:schemeClr val="tx1"/>
              </a:solidFill>
              <a:prstDash val="solid"/>
            </a:ln>
          </c:spPr>
        </c:majorGridlines>
        <c:numFmt formatCode="General" sourceLinked="1"/>
        <c:majorTickMark val="out"/>
        <c:minorTickMark val="none"/>
        <c:tickLblPos val="nextTo"/>
        <c:spPr>
          <a:noFill/>
          <a:ln w="2893">
            <a:solidFill>
              <a:schemeClr val="tx1"/>
            </a:solidFill>
            <a:prstDash val="solid"/>
          </a:ln>
          <a:effectLst>
            <a:outerShdw blurRad="50800" dist="50800" dir="5400000" algn="ctr" rotWithShape="0">
              <a:schemeClr val="bg1"/>
            </a:outerShdw>
          </a:effectLst>
        </c:spPr>
        <c:txPr>
          <a:bodyPr rot="0" vert="horz"/>
          <a:lstStyle/>
          <a:p>
            <a:pPr>
              <a:defRPr sz="1200" b="1" i="0" u="none" strike="noStrike" baseline="0">
                <a:solidFill>
                  <a:schemeClr val="tx1"/>
                </a:solidFill>
                <a:latin typeface="Arial"/>
                <a:ea typeface="Arial"/>
                <a:cs typeface="Arial"/>
              </a:defRPr>
            </a:pPr>
            <a:endParaRPr lang="en-US"/>
          </a:p>
        </c:txPr>
        <c:crossAx val="32412032"/>
        <c:crosses val="autoZero"/>
        <c:crossBetween val="between"/>
      </c:valAx>
      <c:spPr>
        <a:noFill/>
        <a:ln w="23141">
          <a:noFill/>
        </a:ln>
      </c:spPr>
    </c:plotArea>
    <c:legend>
      <c:legendPos val="b"/>
      <c:layout>
        <c:manualLayout>
          <c:xMode val="edge"/>
          <c:yMode val="edge"/>
          <c:x val="0.42187500000000006"/>
          <c:y val="0.93266475644699154"/>
          <c:w val="0.15625000000000003"/>
          <c:h val="6.3037249283667621E-2"/>
        </c:manualLayout>
      </c:layout>
      <c:overlay val="0"/>
      <c:spPr>
        <a:noFill/>
        <a:ln w="2893">
          <a:solidFill>
            <a:schemeClr val="tx1"/>
          </a:solidFill>
          <a:prstDash val="solid"/>
        </a:ln>
      </c:spPr>
      <c:txPr>
        <a:bodyPr/>
        <a:lstStyle/>
        <a:p>
          <a:pPr>
            <a:defRPr sz="1171"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640" b="1"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Percentage by Region</a:t>
            </a:r>
            <a:endParaRPr lang="en-US" dirty="0"/>
          </a:p>
        </c:rich>
      </c:tx>
      <c:layout>
        <c:manualLayout>
          <c:xMode val="edge"/>
          <c:yMode val="edge"/>
          <c:x val="0.10763494276134146"/>
          <c:y val="0.12262776541818853"/>
        </c:manualLayout>
      </c:layout>
      <c:overlay val="0"/>
    </c:title>
    <c:autoTitleDeleted val="0"/>
    <c:plotArea>
      <c:layout>
        <c:manualLayout>
          <c:layoutTarget val="inner"/>
          <c:xMode val="edge"/>
          <c:yMode val="edge"/>
          <c:x val="0.44177630906184584"/>
          <c:y val="0.14110400393218089"/>
          <c:w val="0.29650540093971511"/>
          <c:h val="0.63326642525810117"/>
        </c:manualLayout>
      </c:layout>
      <c:pieChart>
        <c:varyColors val="1"/>
        <c:ser>
          <c:idx val="0"/>
          <c:order val="0"/>
          <c:explosion val="15"/>
          <c:dLbls>
            <c:txPr>
              <a:bodyPr/>
              <a:lstStyle/>
              <a:p>
                <a:pPr>
                  <a:defRPr sz="1400" baseline="0"/>
                </a:pPr>
                <a:endParaRPr lang="en-US"/>
              </a:p>
            </c:txPr>
            <c:showLegendKey val="0"/>
            <c:showVal val="0"/>
            <c:showCatName val="0"/>
            <c:showSerName val="0"/>
            <c:showPercent val="1"/>
            <c:showBubbleSize val="0"/>
            <c:showLeaderLines val="1"/>
          </c:dLbls>
          <c:cat>
            <c:strRef>
              <c:f>Sheet1!$B$1:$M$1</c:f>
              <c:strCache>
                <c:ptCount val="12"/>
                <c:pt idx="0">
                  <c:v>GPRO</c:v>
                </c:pt>
                <c:pt idx="1">
                  <c:v>SPRO</c:v>
                </c:pt>
                <c:pt idx="2">
                  <c:v>RMRO</c:v>
                </c:pt>
                <c:pt idx="3">
                  <c:v>ARO</c:v>
                </c:pt>
                <c:pt idx="4">
                  <c:v>MWRO</c:v>
                </c:pt>
                <c:pt idx="5">
                  <c:v>EORO</c:v>
                </c:pt>
                <c:pt idx="6">
                  <c:v>WRO</c:v>
                </c:pt>
                <c:pt idx="7">
                  <c:v>PRO</c:v>
                </c:pt>
                <c:pt idx="8">
                  <c:v>SWRO</c:v>
                </c:pt>
                <c:pt idx="9">
                  <c:v>NRO</c:v>
                </c:pt>
                <c:pt idx="10">
                  <c:v>NWRO</c:v>
                </c:pt>
                <c:pt idx="11">
                  <c:v>ERO</c:v>
                </c:pt>
              </c:strCache>
            </c:strRef>
          </c:cat>
          <c:val>
            <c:numRef>
              <c:f>Sheet1!$B$2:$M$2</c:f>
              <c:numCache>
                <c:formatCode>General</c:formatCode>
                <c:ptCount val="12"/>
                <c:pt idx="0">
                  <c:v>7</c:v>
                </c:pt>
                <c:pt idx="1">
                  <c:v>1</c:v>
                </c:pt>
                <c:pt idx="2">
                  <c:v>9</c:v>
                </c:pt>
                <c:pt idx="3">
                  <c:v>0</c:v>
                </c:pt>
                <c:pt idx="4">
                  <c:v>6</c:v>
                </c:pt>
                <c:pt idx="5">
                  <c:v>0</c:v>
                </c:pt>
                <c:pt idx="6">
                  <c:v>22</c:v>
                </c:pt>
                <c:pt idx="7">
                  <c:v>3</c:v>
                </c:pt>
                <c:pt idx="8">
                  <c:v>16</c:v>
                </c:pt>
                <c:pt idx="9">
                  <c:v>21</c:v>
                </c:pt>
                <c:pt idx="10">
                  <c:v>12</c:v>
                </c:pt>
                <c:pt idx="11">
                  <c:v>4</c:v>
                </c:pt>
              </c:numCache>
            </c:numRef>
          </c:val>
        </c:ser>
        <c:dLbls>
          <c:showLegendKey val="0"/>
          <c:showVal val="0"/>
          <c:showCatName val="0"/>
          <c:showSerName val="0"/>
          <c:showPercent val="1"/>
          <c:showBubbleSize val="0"/>
          <c:showLeaderLines val="1"/>
        </c:dLbls>
        <c:firstSliceAng val="0"/>
      </c:pieChart>
    </c:plotArea>
    <c:legend>
      <c:legendPos val="r"/>
      <c:legendEntry>
        <c:idx val="0"/>
        <c:txPr>
          <a:bodyPr/>
          <a:lstStyle/>
          <a:p>
            <a:pPr rtl="0">
              <a:defRPr sz="1100"/>
            </a:pPr>
            <a:endParaRPr lang="en-US"/>
          </a:p>
        </c:txPr>
      </c:legendEntry>
      <c:legendEntry>
        <c:idx val="1"/>
        <c:txPr>
          <a:bodyPr/>
          <a:lstStyle/>
          <a:p>
            <a:pPr rtl="0">
              <a:defRPr sz="1100"/>
            </a:pPr>
            <a:endParaRPr lang="en-US"/>
          </a:p>
        </c:txPr>
      </c:legendEntry>
      <c:legendEntry>
        <c:idx val="2"/>
        <c:txPr>
          <a:bodyPr/>
          <a:lstStyle/>
          <a:p>
            <a:pPr rtl="0">
              <a:defRPr sz="1100"/>
            </a:pPr>
            <a:endParaRPr lang="en-US"/>
          </a:p>
        </c:txPr>
      </c:legendEntry>
      <c:legendEntry>
        <c:idx val="3"/>
        <c:txPr>
          <a:bodyPr/>
          <a:lstStyle/>
          <a:p>
            <a:pPr rtl="0">
              <a:defRPr sz="1100" baseline="0"/>
            </a:pPr>
            <a:endParaRPr lang="en-US"/>
          </a:p>
        </c:txPr>
      </c:legendEntry>
      <c:legendEntry>
        <c:idx val="4"/>
        <c:txPr>
          <a:bodyPr/>
          <a:lstStyle/>
          <a:p>
            <a:pPr rtl="0">
              <a:defRPr sz="1100"/>
            </a:pPr>
            <a:endParaRPr lang="en-US"/>
          </a:p>
        </c:txPr>
      </c:legendEntry>
      <c:legendEntry>
        <c:idx val="5"/>
        <c:txPr>
          <a:bodyPr/>
          <a:lstStyle/>
          <a:p>
            <a:pPr rtl="0">
              <a:defRPr sz="1100"/>
            </a:pPr>
            <a:endParaRPr lang="en-US"/>
          </a:p>
        </c:txPr>
      </c:legendEntry>
      <c:legendEntry>
        <c:idx val="6"/>
        <c:txPr>
          <a:bodyPr/>
          <a:lstStyle/>
          <a:p>
            <a:pPr rtl="0">
              <a:defRPr sz="1100"/>
            </a:pPr>
            <a:endParaRPr lang="en-US"/>
          </a:p>
        </c:txPr>
      </c:legendEntry>
      <c:legendEntry>
        <c:idx val="7"/>
        <c:txPr>
          <a:bodyPr/>
          <a:lstStyle/>
          <a:p>
            <a:pPr rtl="0">
              <a:defRPr sz="1100"/>
            </a:pPr>
            <a:endParaRPr lang="en-US"/>
          </a:p>
        </c:txPr>
      </c:legendEntry>
      <c:layout>
        <c:manualLayout>
          <c:xMode val="edge"/>
          <c:yMode val="edge"/>
          <c:x val="0.82599103341747349"/>
          <c:y val="0.12246384791398308"/>
          <c:w val="7.4214024682321411E-2"/>
          <c:h val="0.62675110678800083"/>
        </c:manualLayout>
      </c:layout>
      <c:overlay val="0"/>
      <c:spPr>
        <a:ln>
          <a:solidFill>
            <a:schemeClr val="tx1"/>
          </a:solidFill>
        </a:ln>
      </c:spPr>
      <c:txPr>
        <a:bodyPr/>
        <a:lstStyle/>
        <a:p>
          <a:pPr rtl="0">
            <a:defRPr sz="1100"/>
          </a:pPr>
          <a:endParaRPr lang="en-US"/>
        </a:p>
      </c:txPr>
    </c:legend>
    <c:plotVisOnly val="1"/>
    <c:dispBlanksAs val="zero"/>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697" cy="464503"/>
          </a:xfrm>
          <a:prstGeom prst="rect">
            <a:avLst/>
          </a:prstGeom>
          <a:noFill/>
          <a:ln w="9525">
            <a:noFill/>
            <a:miter lim="800000"/>
            <a:headEnd/>
            <a:tailEnd/>
          </a:ln>
          <a:effectLst/>
        </p:spPr>
        <p:txBody>
          <a:bodyPr vert="horz" wrap="square" lIns="91773" tIns="45886" rIns="91773" bIns="45886"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38915" name="Rectangle 3"/>
          <p:cNvSpPr>
            <a:spLocks noGrp="1" noChangeArrowheads="1"/>
          </p:cNvSpPr>
          <p:nvPr>
            <p:ph type="dt" sz="quarter" idx="1"/>
          </p:nvPr>
        </p:nvSpPr>
        <p:spPr bwMode="auto">
          <a:xfrm>
            <a:off x="3884753" y="0"/>
            <a:ext cx="2971697" cy="464503"/>
          </a:xfrm>
          <a:prstGeom prst="rect">
            <a:avLst/>
          </a:prstGeom>
          <a:noFill/>
          <a:ln w="9525">
            <a:noFill/>
            <a:miter lim="800000"/>
            <a:headEnd/>
            <a:tailEnd/>
          </a:ln>
          <a:effectLst/>
        </p:spPr>
        <p:txBody>
          <a:bodyPr vert="horz" wrap="square" lIns="91773" tIns="45886" rIns="91773" bIns="45886"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38916" name="Rectangle 4"/>
          <p:cNvSpPr>
            <a:spLocks noGrp="1" noChangeArrowheads="1"/>
          </p:cNvSpPr>
          <p:nvPr>
            <p:ph type="ftr" sz="quarter" idx="2"/>
          </p:nvPr>
        </p:nvSpPr>
        <p:spPr bwMode="auto">
          <a:xfrm>
            <a:off x="0" y="8830312"/>
            <a:ext cx="2971697" cy="464503"/>
          </a:xfrm>
          <a:prstGeom prst="rect">
            <a:avLst/>
          </a:prstGeom>
          <a:noFill/>
          <a:ln w="9525">
            <a:noFill/>
            <a:miter lim="800000"/>
            <a:headEnd/>
            <a:tailEnd/>
          </a:ln>
          <a:effectLst/>
        </p:spPr>
        <p:txBody>
          <a:bodyPr vert="horz" wrap="square" lIns="91773" tIns="45886" rIns="91773" bIns="45886"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38917" name="Rectangle 5"/>
          <p:cNvSpPr>
            <a:spLocks noGrp="1" noChangeArrowheads="1"/>
          </p:cNvSpPr>
          <p:nvPr>
            <p:ph type="sldNum" sz="quarter" idx="3"/>
          </p:nvPr>
        </p:nvSpPr>
        <p:spPr bwMode="auto">
          <a:xfrm>
            <a:off x="3884753" y="8830312"/>
            <a:ext cx="2971697" cy="464503"/>
          </a:xfrm>
          <a:prstGeom prst="rect">
            <a:avLst/>
          </a:prstGeom>
          <a:noFill/>
          <a:ln w="9525">
            <a:noFill/>
            <a:miter lim="800000"/>
            <a:headEnd/>
            <a:tailEnd/>
          </a:ln>
          <a:effectLst/>
        </p:spPr>
        <p:txBody>
          <a:bodyPr vert="horz" wrap="square" lIns="91773" tIns="45886" rIns="91773" bIns="45886" numCol="1" anchor="b" anchorCtr="0" compatLnSpc="1">
            <a:prstTxWarp prst="textNoShape">
              <a:avLst/>
            </a:prstTxWarp>
          </a:bodyPr>
          <a:lstStyle>
            <a:lvl1pPr algn="r">
              <a:defRPr sz="1200">
                <a:latin typeface="Arial" charset="0"/>
                <a:cs typeface="Arial" charset="0"/>
              </a:defRPr>
            </a:lvl1pPr>
          </a:lstStyle>
          <a:p>
            <a:pPr>
              <a:defRPr/>
            </a:pPr>
            <a:fld id="{B111EC6C-2D6B-4D76-B9D5-42D599689CEB}" type="slidenum">
              <a:rPr lang="en-US"/>
              <a:pPr>
                <a:defRPr/>
              </a:pPr>
              <a:t>‹#›</a:t>
            </a:fld>
            <a:endParaRPr lang="en-US" dirty="0"/>
          </a:p>
        </p:txBody>
      </p:sp>
    </p:spTree>
    <p:extLst>
      <p:ext uri="{BB962C8B-B14F-4D97-AF65-F5344CB8AC3E}">
        <p14:creationId xmlns:p14="http://schemas.microsoft.com/office/powerpoint/2010/main" val="22610184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697" cy="464503"/>
          </a:xfrm>
          <a:prstGeom prst="rect">
            <a:avLst/>
          </a:prstGeom>
          <a:noFill/>
          <a:ln w="9525">
            <a:noFill/>
            <a:miter lim="800000"/>
            <a:headEnd/>
            <a:tailEnd/>
          </a:ln>
          <a:effectLst/>
        </p:spPr>
        <p:txBody>
          <a:bodyPr vert="horz" wrap="square" lIns="91773" tIns="45886" rIns="91773" bIns="45886"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3075" name="Rectangle 3"/>
          <p:cNvSpPr>
            <a:spLocks noGrp="1" noChangeArrowheads="1"/>
          </p:cNvSpPr>
          <p:nvPr>
            <p:ph type="dt" idx="1"/>
          </p:nvPr>
        </p:nvSpPr>
        <p:spPr bwMode="auto">
          <a:xfrm>
            <a:off x="3884753" y="0"/>
            <a:ext cx="2971697" cy="464503"/>
          </a:xfrm>
          <a:prstGeom prst="rect">
            <a:avLst/>
          </a:prstGeom>
          <a:noFill/>
          <a:ln w="9525">
            <a:noFill/>
            <a:miter lim="800000"/>
            <a:headEnd/>
            <a:tailEnd/>
          </a:ln>
          <a:effectLst/>
        </p:spPr>
        <p:txBody>
          <a:bodyPr vert="horz" wrap="square" lIns="91773" tIns="45886" rIns="91773" bIns="45886"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43012" name="Rectangle 4"/>
          <p:cNvSpPr>
            <a:spLocks noGrp="1" noRot="1" noChangeAspect="1" noChangeArrowheads="1" noTextEdit="1"/>
          </p:cNvSpPr>
          <p:nvPr>
            <p:ph type="sldImg" idx="2"/>
          </p:nvPr>
        </p:nvSpPr>
        <p:spPr bwMode="auto">
          <a:xfrm>
            <a:off x="1104900" y="695325"/>
            <a:ext cx="4648200" cy="348773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180" y="4416741"/>
            <a:ext cx="5487640" cy="4183698"/>
          </a:xfrm>
          <a:prstGeom prst="rect">
            <a:avLst/>
          </a:prstGeom>
          <a:noFill/>
          <a:ln w="9525">
            <a:noFill/>
            <a:miter lim="800000"/>
            <a:headEnd/>
            <a:tailEnd/>
          </a:ln>
          <a:effectLst/>
        </p:spPr>
        <p:txBody>
          <a:bodyPr vert="horz" wrap="square" lIns="91773" tIns="45886" rIns="91773" bIns="458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30312"/>
            <a:ext cx="2971697" cy="464503"/>
          </a:xfrm>
          <a:prstGeom prst="rect">
            <a:avLst/>
          </a:prstGeom>
          <a:noFill/>
          <a:ln w="9525">
            <a:noFill/>
            <a:miter lim="800000"/>
            <a:headEnd/>
            <a:tailEnd/>
          </a:ln>
          <a:effectLst/>
        </p:spPr>
        <p:txBody>
          <a:bodyPr vert="horz" wrap="square" lIns="91773" tIns="45886" rIns="91773" bIns="45886"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753" y="8830312"/>
            <a:ext cx="2971697" cy="464503"/>
          </a:xfrm>
          <a:prstGeom prst="rect">
            <a:avLst/>
          </a:prstGeom>
          <a:noFill/>
          <a:ln w="9525">
            <a:noFill/>
            <a:miter lim="800000"/>
            <a:headEnd/>
            <a:tailEnd/>
          </a:ln>
          <a:effectLst/>
        </p:spPr>
        <p:txBody>
          <a:bodyPr vert="horz" wrap="square" lIns="91773" tIns="45886" rIns="91773" bIns="45886" numCol="1" anchor="b" anchorCtr="0" compatLnSpc="1">
            <a:prstTxWarp prst="textNoShape">
              <a:avLst/>
            </a:prstTxWarp>
          </a:bodyPr>
          <a:lstStyle>
            <a:lvl1pPr algn="r">
              <a:defRPr sz="1200">
                <a:latin typeface="Arial" charset="0"/>
                <a:cs typeface="Arial" charset="0"/>
              </a:defRPr>
            </a:lvl1pPr>
          </a:lstStyle>
          <a:p>
            <a:pPr>
              <a:defRPr/>
            </a:pPr>
            <a:fld id="{CC4CCA42-F557-4ED7-AA61-CBF93783C92A}" type="slidenum">
              <a:rPr lang="en-US"/>
              <a:pPr>
                <a:defRPr/>
              </a:pPr>
              <a:t>‹#›</a:t>
            </a:fld>
            <a:endParaRPr lang="en-US" dirty="0"/>
          </a:p>
        </p:txBody>
      </p:sp>
    </p:spTree>
    <p:extLst>
      <p:ext uri="{BB962C8B-B14F-4D97-AF65-F5344CB8AC3E}">
        <p14:creationId xmlns:p14="http://schemas.microsoft.com/office/powerpoint/2010/main" val="6532549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AE8E28D8-4F3C-4040-9083-0557221E6ACE}" type="slidenum">
              <a:rPr lang="en-US" smtClean="0">
                <a:latin typeface="Arial" pitchFamily="34" charset="0"/>
                <a:cs typeface="Arial" pitchFamily="34" charset="0"/>
              </a:rPr>
              <a:pPr/>
              <a:t>1</a:t>
            </a:fld>
            <a:endParaRPr lang="en-US" smtClean="0">
              <a:latin typeface="Arial" pitchFamily="34" charset="0"/>
              <a:cs typeface="Arial" pitchFamily="34"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dirty="0"/>
          </a:p>
        </p:txBody>
      </p:sp>
      <p:sp>
        <p:nvSpPr>
          <p:cNvPr id="5" name="Oval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dirty="0"/>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a:lvl1pPr>
            <a:extLst/>
          </a:lstStyle>
          <a:p>
            <a:pPr>
              <a:defRPr/>
            </a:pPr>
            <a:endParaRPr lang="en-US"/>
          </a:p>
        </p:txBody>
      </p:sp>
      <p:sp>
        <p:nvSpPr>
          <p:cNvPr id="7" name="Footer Placeholder 19"/>
          <p:cNvSpPr>
            <a:spLocks noGrp="1"/>
          </p:cNvSpPr>
          <p:nvPr>
            <p:ph type="ftr" sz="quarter" idx="11"/>
          </p:nvPr>
        </p:nvSpPr>
        <p:spPr/>
        <p:txBody>
          <a:bodyPr/>
          <a:lstStyle>
            <a:lvl1pPr>
              <a:defRPr/>
            </a:lvl1pPr>
            <a:extLst/>
          </a:lstStyle>
          <a:p>
            <a:pPr>
              <a:defRPr/>
            </a:pPr>
            <a:endParaRPr lang="en-US"/>
          </a:p>
        </p:txBody>
      </p:sp>
      <p:sp>
        <p:nvSpPr>
          <p:cNvPr id="8" name="Slide Number Placeholder 9"/>
          <p:cNvSpPr>
            <a:spLocks noGrp="1"/>
          </p:cNvSpPr>
          <p:nvPr>
            <p:ph type="sldNum" sz="quarter" idx="12"/>
          </p:nvPr>
        </p:nvSpPr>
        <p:spPr/>
        <p:txBody>
          <a:bodyPr/>
          <a:lstStyle>
            <a:lvl1pPr>
              <a:defRPr/>
            </a:lvl1pPr>
            <a:extLst/>
          </a:lstStyle>
          <a:p>
            <a:pPr>
              <a:defRPr/>
            </a:pPr>
            <a:fld id="{AF409663-F178-44B7-92DD-D1023CECECCC}"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10E6873D-AAD3-4BD1-BBEE-36FB20B8378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201B83A1-81E7-4E25-A0F5-2DA94C8CCBC1}"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B8886F12-969F-4FE8-981C-164455632A88}"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5" name="Rectangle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6" name="Oval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dirty="0"/>
          </a:p>
        </p:txBody>
      </p:sp>
      <p:sp>
        <p:nvSpPr>
          <p:cNvPr id="7" name="Oval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dirty="0"/>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extLst/>
          </a:lstStyle>
          <a:p>
            <a:pPr>
              <a:defRPr/>
            </a:pPr>
            <a:endParaRPr lang="en-US"/>
          </a:p>
        </p:txBody>
      </p:sp>
      <p:sp>
        <p:nvSpPr>
          <p:cNvPr id="9" name="Footer Placeholder 4"/>
          <p:cNvSpPr>
            <a:spLocks noGrp="1"/>
          </p:cNvSpPr>
          <p:nvPr>
            <p:ph type="ftr" sz="quarter" idx="11"/>
          </p:nvPr>
        </p:nvSpPr>
        <p:spPr/>
        <p:txBody>
          <a:bodyPr/>
          <a:lstStyle>
            <a:lvl1pPr>
              <a:defRPr/>
            </a:lvl1pPr>
            <a:extLst/>
          </a:lstStyle>
          <a:p>
            <a:pPr>
              <a:defRPr/>
            </a:pPr>
            <a:endParaRPr lang="en-US"/>
          </a:p>
        </p:txBody>
      </p:sp>
      <p:sp>
        <p:nvSpPr>
          <p:cNvPr id="10" name="Slide Number Placeholder 5"/>
          <p:cNvSpPr>
            <a:spLocks noGrp="1"/>
          </p:cNvSpPr>
          <p:nvPr>
            <p:ph type="sldNum" sz="quarter" idx="12"/>
          </p:nvPr>
        </p:nvSpPr>
        <p:spPr/>
        <p:txBody>
          <a:bodyPr/>
          <a:lstStyle>
            <a:lvl1pPr>
              <a:defRPr/>
            </a:lvl1pPr>
            <a:extLst/>
          </a:lstStyle>
          <a:p>
            <a:pPr>
              <a:defRPr/>
            </a:pPr>
            <a:fld id="{DFE6D2FD-D10F-4AA8-918E-9EC304DF441B}"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ADBE749B-87D8-46B5-B95A-7FE7D17DA56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D6A4E0DC-6151-4071-AC9D-E54BD913A53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endParaRPr lang="en-US"/>
          </a:p>
        </p:txBody>
      </p:sp>
      <p:sp>
        <p:nvSpPr>
          <p:cNvPr id="4" name="Footer Placeholder 9"/>
          <p:cNvSpPr>
            <a:spLocks noGrp="1"/>
          </p:cNvSpPr>
          <p:nvPr>
            <p:ph type="ftr" sz="quarter" idx="11"/>
          </p:nvPr>
        </p:nvSpPr>
        <p:spPr/>
        <p:txBody>
          <a:bodyPr/>
          <a:lstStyle>
            <a:lvl1pPr>
              <a:defRPr/>
            </a:lvl1pPr>
          </a:lstStyle>
          <a:p>
            <a:pPr>
              <a:defRPr/>
            </a:pPr>
            <a:endParaRPr lang="en-US"/>
          </a:p>
        </p:txBody>
      </p:sp>
      <p:sp>
        <p:nvSpPr>
          <p:cNvPr id="5" name="Slide Number Placeholder 21"/>
          <p:cNvSpPr>
            <a:spLocks noGrp="1"/>
          </p:cNvSpPr>
          <p:nvPr>
            <p:ph type="sldNum" sz="quarter" idx="12"/>
          </p:nvPr>
        </p:nvSpPr>
        <p:spPr/>
        <p:txBody>
          <a:bodyPr/>
          <a:lstStyle>
            <a:lvl1pPr>
              <a:defRPr/>
            </a:lvl1pPr>
          </a:lstStyle>
          <a:p>
            <a:pPr>
              <a:defRPr/>
            </a:pPr>
            <a:fld id="{E45C4AA1-FD54-4DE7-AC15-57E65C270D8D}"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3" name="Rectangle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4" name="Date Placeholder 1"/>
          <p:cNvSpPr>
            <a:spLocks noGrp="1"/>
          </p:cNvSpPr>
          <p:nvPr>
            <p:ph type="dt" sz="half" idx="10"/>
          </p:nvPr>
        </p:nvSpPr>
        <p:spPr/>
        <p:txBody>
          <a:bodyPr/>
          <a:lstStyle>
            <a:lvl1pPr>
              <a:defRPr/>
            </a:lvl1pPr>
            <a:extLst/>
          </a:lstStyle>
          <a:p>
            <a:pPr>
              <a:defRPr/>
            </a:pPr>
            <a:endParaRPr lang="en-US"/>
          </a:p>
        </p:txBody>
      </p:sp>
      <p:sp>
        <p:nvSpPr>
          <p:cNvPr id="5" name="Footer Placeholder 2"/>
          <p:cNvSpPr>
            <a:spLocks noGrp="1"/>
          </p:cNvSpPr>
          <p:nvPr>
            <p:ph type="ftr" sz="quarter" idx="11"/>
          </p:nvPr>
        </p:nvSpPr>
        <p:spPr/>
        <p:txBody>
          <a:bodyPr/>
          <a:lstStyle>
            <a:lvl1pPr>
              <a:defRPr/>
            </a:lvl1pPr>
            <a:extLst/>
          </a:lstStyle>
          <a:p>
            <a:pPr>
              <a:defRPr/>
            </a:pPr>
            <a:endParaRPr lang="en-US"/>
          </a:p>
        </p:txBody>
      </p:sp>
      <p:sp>
        <p:nvSpPr>
          <p:cNvPr id="6" name="Slide Number Placeholder 3"/>
          <p:cNvSpPr>
            <a:spLocks noGrp="1"/>
          </p:cNvSpPr>
          <p:nvPr>
            <p:ph type="sldNum" sz="quarter" idx="12"/>
          </p:nvPr>
        </p:nvSpPr>
        <p:spPr/>
        <p:txBody>
          <a:bodyPr/>
          <a:lstStyle>
            <a:lvl1pPr>
              <a:defRPr/>
            </a:lvl1pPr>
            <a:extLst/>
          </a:lstStyle>
          <a:p>
            <a:pPr>
              <a:defRPr/>
            </a:pPr>
            <a:fld id="{CAB2CEEA-79F9-4241-97DE-F482938A1E5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CA7AA05E-3EFC-4FB5-9C46-58631E93FA6E}"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a:lnSpc>
                <a:spcPts val="3000"/>
              </a:lnSpc>
              <a:spcBef>
                <a:spcPts val="600"/>
              </a:spcBef>
              <a:buClr>
                <a:schemeClr val="accent1"/>
              </a:buClr>
              <a:buSzPct val="80000"/>
              <a:buFont typeface="Wingdings 2"/>
              <a:buNone/>
              <a:defRPr/>
            </a:pPr>
            <a:endParaRPr lang="en-US" sz="3200" dirty="0">
              <a:latin typeface="+mn-lt"/>
              <a:cs typeface="+mn-cs"/>
            </a:endParaRPr>
          </a:p>
        </p:txBody>
      </p:sp>
      <p:sp>
        <p:nvSpPr>
          <p:cNvPr id="6" name="Flowchart: Process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7" name="Flowchart: Process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extLst/>
          </a:lstStyle>
          <a:p>
            <a:pPr>
              <a:defRPr/>
            </a:pPr>
            <a:endParaRPr lang="en-US"/>
          </a:p>
        </p:txBody>
      </p:sp>
      <p:sp>
        <p:nvSpPr>
          <p:cNvPr id="9" name="Footer Placeholder 5"/>
          <p:cNvSpPr>
            <a:spLocks noGrp="1"/>
          </p:cNvSpPr>
          <p:nvPr>
            <p:ph type="ftr" sz="quarter" idx="11"/>
          </p:nvPr>
        </p:nvSpPr>
        <p:spPr/>
        <p:txBody>
          <a:bodyPr/>
          <a:lstStyle>
            <a:lvl1pPr>
              <a:defRPr/>
            </a:lvl1pPr>
            <a:extLst/>
          </a:lstStyle>
          <a:p>
            <a:pPr>
              <a:defRPr/>
            </a:pPr>
            <a:endParaRPr lang="en-US"/>
          </a:p>
        </p:txBody>
      </p:sp>
      <p:sp>
        <p:nvSpPr>
          <p:cNvPr id="10" name="Slide Number Placeholder 6"/>
          <p:cNvSpPr>
            <a:spLocks noGrp="1"/>
          </p:cNvSpPr>
          <p:nvPr>
            <p:ph type="sldNum" sz="quarter" idx="12"/>
          </p:nvPr>
        </p:nvSpPr>
        <p:spPr/>
        <p:txBody>
          <a:bodyPr/>
          <a:lstStyle>
            <a:lvl1pPr>
              <a:defRPr/>
            </a:lvl1pPr>
            <a:extLst/>
          </a:lstStyle>
          <a:p>
            <a:pPr>
              <a:defRPr/>
            </a:pPr>
            <a:fld id="{B160EAFC-7963-423B-AFBE-B91BE1E51C0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extLst/>
          </a:lstStyle>
          <a:p>
            <a:r>
              <a:rPr lang="en-US" smtClean="0"/>
              <a:t>Click to edit Master title style</a:t>
            </a:r>
            <a:endParaRPr lang="en-US"/>
          </a:p>
        </p:txBody>
      </p:sp>
      <p:sp>
        <p:nvSpPr>
          <p:cNvPr id="6153" name="Text Placeholder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cs typeface="Arial" charset="0"/>
              </a:defRPr>
            </a:lvl1pPr>
            <a:extLst/>
          </a:lstStyle>
          <a:p>
            <a:pPr>
              <a:defRPr/>
            </a:pPr>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cs typeface="Arial" charset="0"/>
              </a:defRPr>
            </a:lvl1pPr>
            <a:extLst/>
          </a:lstStyle>
          <a:p>
            <a:pPr>
              <a:defRPr/>
            </a:pPr>
            <a:endParaRPr lang="en-US"/>
          </a:p>
        </p:txBody>
      </p:sp>
      <p:sp>
        <p:nvSpPr>
          <p:cNvPr id="22" name="Slide Number Placeholder 21"/>
          <p:cNvSpPr>
            <a:spLocks noGrp="1"/>
          </p:cNvSpPr>
          <p:nvPr>
            <p:ph type="sldNum" sz="quarter" idx="4"/>
          </p:nvPr>
        </p:nvSpPr>
        <p:spPr>
          <a:xfrm>
            <a:off x="8613775"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cs typeface="Arial" charset="0"/>
              </a:defRPr>
            </a:lvl1pPr>
            <a:extLst/>
          </a:lstStyle>
          <a:p>
            <a:pPr>
              <a:defRPr/>
            </a:pPr>
            <a:fld id="{DCB0CAA7-C671-4072-ADAD-9DFDCA10FBB8}" type="slidenum">
              <a:rPr lang="en-US"/>
              <a:pPr>
                <a:defRPr/>
              </a:pPr>
              <a:t>‹#›</a:t>
            </a:fld>
            <a:endParaRPr lang="en-US" dirty="0"/>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Tree>
  </p:cSld>
  <p:clrMap bg1="lt1" tx1="dk1" bg2="lt2" tx2="dk2" accent1="accent1" accent2="accent2" accent3="accent3" accent4="accent4" accent5="accent5" accent6="accent6" hlink="hlink" folHlink="folHlink"/>
  <p:sldLayoutIdLst>
    <p:sldLayoutId id="2147483890" r:id="rId1"/>
    <p:sldLayoutId id="2147483885" r:id="rId2"/>
    <p:sldLayoutId id="2147483891" r:id="rId3"/>
    <p:sldLayoutId id="2147483886" r:id="rId4"/>
    <p:sldLayoutId id="2147483892" r:id="rId5"/>
    <p:sldLayoutId id="2147483887" r:id="rId6"/>
    <p:sldLayoutId id="2147483893" r:id="rId7"/>
    <p:sldLayoutId id="2147483894" r:id="rId8"/>
    <p:sldLayoutId id="2147483895" r:id="rId9"/>
    <p:sldLayoutId id="2147483888" r:id="rId10"/>
    <p:sldLayoutId id="2147483889" r:id="rId11"/>
  </p:sldLayoutIdLst>
  <p:hf hdr="0" ftr="0" dt="0"/>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a:defRPr>
      </a:lvl2pPr>
      <a:lvl3pPr algn="l" rtl="0" eaLnBrk="0" fontAlgn="base" hangingPunct="0">
        <a:spcBef>
          <a:spcPct val="0"/>
        </a:spcBef>
        <a:spcAft>
          <a:spcPct val="0"/>
        </a:spcAft>
        <a:defRPr sz="4300">
          <a:solidFill>
            <a:srgbClr val="572314"/>
          </a:solidFill>
          <a:latin typeface="Gill Sans MT"/>
        </a:defRPr>
      </a:lvl3pPr>
      <a:lvl4pPr algn="l" rtl="0" eaLnBrk="0" fontAlgn="base" hangingPunct="0">
        <a:spcBef>
          <a:spcPct val="0"/>
        </a:spcBef>
        <a:spcAft>
          <a:spcPct val="0"/>
        </a:spcAft>
        <a:defRPr sz="4300">
          <a:solidFill>
            <a:srgbClr val="572314"/>
          </a:solidFill>
          <a:latin typeface="Gill Sans MT"/>
        </a:defRPr>
      </a:lvl4pPr>
      <a:lvl5pPr algn="l" rtl="0" eaLnBrk="0" fontAlgn="base" hangingPunct="0">
        <a:spcBef>
          <a:spcPct val="0"/>
        </a:spcBef>
        <a:spcAft>
          <a:spcPct val="0"/>
        </a:spcAft>
        <a:defRPr sz="4300">
          <a:solidFill>
            <a:srgbClr val="572314"/>
          </a:solidFill>
          <a:latin typeface="Gill Sans MT"/>
        </a:defRPr>
      </a:lvl5pPr>
      <a:lvl6pPr marL="457200" algn="l" rtl="0" fontAlgn="base">
        <a:spcBef>
          <a:spcPct val="0"/>
        </a:spcBef>
        <a:spcAft>
          <a:spcPct val="0"/>
        </a:spcAft>
        <a:defRPr sz="4300">
          <a:solidFill>
            <a:srgbClr val="572314"/>
          </a:solidFill>
          <a:latin typeface="Gill Sans MT"/>
        </a:defRPr>
      </a:lvl6pPr>
      <a:lvl7pPr marL="914400" algn="l" rtl="0" fontAlgn="base">
        <a:spcBef>
          <a:spcPct val="0"/>
        </a:spcBef>
        <a:spcAft>
          <a:spcPct val="0"/>
        </a:spcAft>
        <a:defRPr sz="4300">
          <a:solidFill>
            <a:srgbClr val="572314"/>
          </a:solidFill>
          <a:latin typeface="Gill Sans MT"/>
        </a:defRPr>
      </a:lvl7pPr>
      <a:lvl8pPr marL="1371600" algn="l" rtl="0" fontAlgn="base">
        <a:spcBef>
          <a:spcPct val="0"/>
        </a:spcBef>
        <a:spcAft>
          <a:spcPct val="0"/>
        </a:spcAft>
        <a:defRPr sz="4300">
          <a:solidFill>
            <a:srgbClr val="572314"/>
          </a:solidFill>
          <a:latin typeface="Gill Sans MT"/>
        </a:defRPr>
      </a:lvl8pPr>
      <a:lvl9pPr marL="1828800" algn="l" rtl="0" fontAlgn="base">
        <a:spcBef>
          <a:spcPct val="0"/>
        </a:spcBef>
        <a:spcAft>
          <a:spcPct val="0"/>
        </a:spcAft>
        <a:defRPr sz="4300">
          <a:solidFill>
            <a:srgbClr val="572314"/>
          </a:solidFill>
          <a:latin typeface="Gill Sans MT"/>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066800" y="152400"/>
            <a:ext cx="8001000" cy="2514600"/>
          </a:xfrm>
        </p:spPr>
        <p:txBody>
          <a:bodyPr>
            <a:noAutofit/>
          </a:bodyPr>
          <a:lstStyle/>
          <a:p>
            <a:pPr eaLnBrk="1" fontAlgn="auto" hangingPunct="1">
              <a:spcAft>
                <a:spcPts val="0"/>
              </a:spcAft>
              <a:defRPr/>
            </a:pPr>
            <a:r>
              <a:rPr lang="en-US" sz="3200" b="1" dirty="0" smtClean="0">
                <a:solidFill>
                  <a:srgbClr val="C00000"/>
                </a:solidFill>
                <a:effectLst/>
              </a:rPr>
              <a:t>Road Maintenance and Safety</a:t>
            </a:r>
            <a:r>
              <a:rPr lang="en-US" sz="3200" dirty="0" smtClean="0">
                <a:solidFill>
                  <a:schemeClr val="bg2">
                    <a:lumMod val="10000"/>
                  </a:schemeClr>
                </a:solidFill>
                <a:effectLst/>
              </a:rPr>
              <a:t>: Chronic Shortfalls in Federal Funding for the </a:t>
            </a:r>
            <a:br>
              <a:rPr lang="en-US" sz="3200" dirty="0" smtClean="0">
                <a:solidFill>
                  <a:schemeClr val="bg2">
                    <a:lumMod val="10000"/>
                  </a:schemeClr>
                </a:solidFill>
                <a:effectLst/>
              </a:rPr>
            </a:br>
            <a:r>
              <a:rPr lang="en-US" sz="3200" b="1" dirty="0" smtClean="0">
                <a:solidFill>
                  <a:srgbClr val="C00000"/>
                </a:solidFill>
                <a:effectLst/>
              </a:rPr>
              <a:t>BIA Road Maintenance Program </a:t>
            </a:r>
            <a:r>
              <a:rPr lang="en-US" sz="3200" dirty="0" smtClean="0">
                <a:solidFill>
                  <a:schemeClr val="bg2">
                    <a:lumMod val="10000"/>
                  </a:schemeClr>
                </a:solidFill>
                <a:effectLst/>
              </a:rPr>
              <a:t>Undermine Transportation Safety and Economic Development in Indian Country</a:t>
            </a:r>
          </a:p>
        </p:txBody>
      </p:sp>
      <p:sp>
        <p:nvSpPr>
          <p:cNvPr id="9219" name="Rectangle 3"/>
          <p:cNvSpPr>
            <a:spLocks noGrp="1" noChangeArrowheads="1"/>
          </p:cNvSpPr>
          <p:nvPr>
            <p:ph type="subTitle" idx="1"/>
          </p:nvPr>
        </p:nvSpPr>
        <p:spPr>
          <a:xfrm>
            <a:off x="990600" y="2743200"/>
            <a:ext cx="2514600" cy="3886200"/>
          </a:xfrm>
        </p:spPr>
        <p:txBody>
          <a:bodyPr>
            <a:normAutofit lnSpcReduction="10000"/>
          </a:bodyPr>
          <a:lstStyle/>
          <a:p>
            <a:pPr eaLnBrk="1" fontAlgn="auto" hangingPunct="1">
              <a:lnSpc>
                <a:spcPct val="90000"/>
              </a:lnSpc>
              <a:spcAft>
                <a:spcPts val="0"/>
              </a:spcAft>
              <a:defRPr/>
            </a:pPr>
            <a:endParaRPr lang="en-US" sz="1700" dirty="0" smtClean="0">
              <a:solidFill>
                <a:schemeClr val="tx1"/>
              </a:solidFill>
            </a:endParaRPr>
          </a:p>
          <a:p>
            <a:pPr eaLnBrk="1" fontAlgn="auto" hangingPunct="1">
              <a:spcAft>
                <a:spcPts val="0"/>
              </a:spcAft>
              <a:defRPr/>
            </a:pPr>
            <a:r>
              <a:rPr lang="en-US" sz="1700" dirty="0" smtClean="0">
                <a:solidFill>
                  <a:schemeClr val="tx1"/>
                </a:solidFill>
              </a:rPr>
              <a:t>John Smith, Transportation Director, Shoshone and  Arapaho Tribes and</a:t>
            </a:r>
          </a:p>
          <a:p>
            <a:pPr eaLnBrk="1" fontAlgn="auto" hangingPunct="1">
              <a:spcAft>
                <a:spcPts val="0"/>
              </a:spcAft>
              <a:defRPr/>
            </a:pPr>
            <a:r>
              <a:rPr lang="en-US" sz="1700" dirty="0" smtClean="0">
                <a:solidFill>
                  <a:schemeClr val="tx1"/>
                </a:solidFill>
              </a:rPr>
              <a:t>Executive Director for the Intertribal Transportation Association (ITA), and </a:t>
            </a:r>
            <a:endParaRPr lang="en-US" sz="1700" dirty="0">
              <a:solidFill>
                <a:schemeClr val="tx1"/>
              </a:solidFill>
            </a:endParaRPr>
          </a:p>
          <a:p>
            <a:pPr eaLnBrk="1" fontAlgn="auto" hangingPunct="1">
              <a:spcAft>
                <a:spcPts val="0"/>
              </a:spcAft>
              <a:defRPr/>
            </a:pPr>
            <a:r>
              <a:rPr lang="en-US" sz="1700" dirty="0" smtClean="0">
                <a:solidFill>
                  <a:schemeClr val="tx1"/>
                </a:solidFill>
              </a:rPr>
              <a:t>Matt Jaffe, Partner</a:t>
            </a:r>
          </a:p>
          <a:p>
            <a:pPr eaLnBrk="1" fontAlgn="auto" hangingPunct="1">
              <a:spcAft>
                <a:spcPts val="0"/>
              </a:spcAft>
              <a:defRPr/>
            </a:pPr>
            <a:r>
              <a:rPr lang="en-US" sz="1700" dirty="0" err="1" smtClean="0">
                <a:solidFill>
                  <a:schemeClr val="tx1"/>
                </a:solidFill>
              </a:rPr>
              <a:t>Sonosky</a:t>
            </a:r>
            <a:r>
              <a:rPr lang="en-US" sz="1700" dirty="0" smtClean="0">
                <a:solidFill>
                  <a:schemeClr val="tx1"/>
                </a:solidFill>
              </a:rPr>
              <a:t>, Chambers, </a:t>
            </a:r>
          </a:p>
          <a:p>
            <a:pPr eaLnBrk="1" fontAlgn="auto" hangingPunct="1">
              <a:spcAft>
                <a:spcPts val="0"/>
              </a:spcAft>
              <a:defRPr/>
            </a:pPr>
            <a:r>
              <a:rPr lang="en-US" sz="1700" dirty="0" err="1" smtClean="0">
                <a:solidFill>
                  <a:schemeClr val="tx1"/>
                </a:solidFill>
              </a:rPr>
              <a:t>Sachse</a:t>
            </a:r>
            <a:r>
              <a:rPr lang="en-US" sz="1700" dirty="0" smtClean="0">
                <a:solidFill>
                  <a:schemeClr val="tx1"/>
                </a:solidFill>
              </a:rPr>
              <a:t>, </a:t>
            </a:r>
            <a:r>
              <a:rPr lang="en-US" sz="1700" dirty="0" err="1" smtClean="0">
                <a:solidFill>
                  <a:schemeClr val="tx1"/>
                </a:solidFill>
              </a:rPr>
              <a:t>Endreson</a:t>
            </a:r>
            <a:r>
              <a:rPr lang="en-US" sz="1700" dirty="0" smtClean="0">
                <a:solidFill>
                  <a:schemeClr val="tx1"/>
                </a:solidFill>
              </a:rPr>
              <a:t> </a:t>
            </a:r>
          </a:p>
          <a:p>
            <a:pPr eaLnBrk="1" fontAlgn="auto" hangingPunct="1">
              <a:spcAft>
                <a:spcPts val="0"/>
              </a:spcAft>
              <a:defRPr/>
            </a:pPr>
            <a:r>
              <a:rPr lang="en-US" sz="1700" dirty="0" smtClean="0">
                <a:solidFill>
                  <a:schemeClr val="tx1"/>
                </a:solidFill>
              </a:rPr>
              <a:t>&amp; Perry, LLP</a:t>
            </a:r>
          </a:p>
          <a:p>
            <a:pPr eaLnBrk="1" fontAlgn="auto" hangingPunct="1">
              <a:spcAft>
                <a:spcPts val="0"/>
              </a:spcAft>
              <a:buFont typeface="Wingdings 2"/>
              <a:buNone/>
              <a:defRPr/>
            </a:pPr>
            <a:r>
              <a:rPr lang="en-US" sz="1700" dirty="0" smtClean="0">
                <a:solidFill>
                  <a:schemeClr val="tx1"/>
                </a:solidFill>
              </a:rPr>
              <a:t>August 4, 2015</a:t>
            </a:r>
          </a:p>
          <a:p>
            <a:pPr eaLnBrk="1" fontAlgn="auto" hangingPunct="1">
              <a:lnSpc>
                <a:spcPct val="90000"/>
              </a:lnSpc>
              <a:spcAft>
                <a:spcPts val="0"/>
              </a:spcAft>
              <a:buFont typeface="Wingdings 2"/>
              <a:buNone/>
              <a:defRPr/>
            </a:pPr>
            <a:endParaRPr lang="en-US" dirty="0" smtClean="0">
              <a:solidFill>
                <a:schemeClr val="tx1"/>
              </a:solidFill>
            </a:endParaRPr>
          </a:p>
          <a:p>
            <a:pPr eaLnBrk="1" fontAlgn="auto" hangingPunct="1">
              <a:lnSpc>
                <a:spcPct val="90000"/>
              </a:lnSpc>
              <a:spcAft>
                <a:spcPts val="0"/>
              </a:spcAft>
              <a:buFont typeface="Wingdings 2"/>
              <a:buNone/>
              <a:defRPr/>
            </a:pPr>
            <a:endParaRPr lang="en-US" dirty="0" smtClean="0">
              <a:solidFill>
                <a:schemeClr val="tx1"/>
              </a:solidFill>
            </a:endParaRPr>
          </a:p>
          <a:p>
            <a:pPr eaLnBrk="1" fontAlgn="auto" hangingPunct="1">
              <a:lnSpc>
                <a:spcPct val="90000"/>
              </a:lnSpc>
              <a:spcAft>
                <a:spcPts val="0"/>
              </a:spcAft>
              <a:buFont typeface="Wingdings 2"/>
              <a:buNone/>
              <a:defRPr/>
            </a:pPr>
            <a:endParaRPr lang="en-US" dirty="0" smtClean="0">
              <a:solidFill>
                <a:schemeClr val="tx1"/>
              </a:solidFill>
            </a:endParaRPr>
          </a:p>
          <a:p>
            <a:pPr eaLnBrk="1" fontAlgn="auto" hangingPunct="1">
              <a:lnSpc>
                <a:spcPct val="90000"/>
              </a:lnSpc>
              <a:spcAft>
                <a:spcPts val="0"/>
              </a:spcAft>
              <a:buFont typeface="Wingdings 2"/>
              <a:buNone/>
              <a:defRPr/>
            </a:pPr>
            <a:endParaRPr lang="en-US" dirty="0" smtClean="0">
              <a:solidFill>
                <a:schemeClr val="tx1"/>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lstStyle/>
          <a:p>
            <a:pPr>
              <a:defRPr/>
            </a:pPr>
            <a:fld id="{3290CD30-B5D3-4676-B67D-91F83CF4FC3C}" type="slidenum">
              <a:rPr lang="en-US" smtClean="0">
                <a:solidFill>
                  <a:schemeClr val="bg2">
                    <a:lumMod val="25000"/>
                  </a:schemeClr>
                </a:solidFill>
              </a:rPr>
              <a:pPr>
                <a:defRPr/>
              </a:pPr>
              <a:t>1</a:t>
            </a:fld>
            <a:endParaRPr lang="en-US" dirty="0">
              <a:solidFill>
                <a:schemeClr val="bg2">
                  <a:lumMod val="25000"/>
                </a:schemeClr>
              </a:solidFill>
            </a:endParaRPr>
          </a:p>
        </p:txBody>
      </p:sp>
      <p:pic>
        <p:nvPicPr>
          <p:cNvPr id="6" name="Picture 5" descr="pics-9-2011 016.JPG"/>
          <p:cNvPicPr>
            <a:picLocks noChangeAspect="1"/>
          </p:cNvPicPr>
          <p:nvPr/>
        </p:nvPicPr>
        <p:blipFill>
          <a:blip r:embed="rId3" cstate="print"/>
          <a:stretch>
            <a:fillRect/>
          </a:stretch>
        </p:blipFill>
        <p:spPr>
          <a:xfrm>
            <a:off x="3581400" y="2743200"/>
            <a:ext cx="5384800" cy="3733800"/>
          </a:xfrm>
          <a:prstGeom prst="rect">
            <a:avLst/>
          </a:prstGeom>
        </p:spPr>
      </p:pic>
      <p:sp>
        <p:nvSpPr>
          <p:cNvPr id="7" name="TextBox 6"/>
          <p:cNvSpPr txBox="1"/>
          <p:nvPr/>
        </p:nvSpPr>
        <p:spPr>
          <a:xfrm>
            <a:off x="3505200" y="6477000"/>
            <a:ext cx="5029200" cy="338554"/>
          </a:xfrm>
          <a:prstGeom prst="rect">
            <a:avLst/>
          </a:prstGeom>
          <a:noFill/>
        </p:spPr>
        <p:txBody>
          <a:bodyPr wrap="square" rtlCol="0">
            <a:spAutoFit/>
          </a:bodyPr>
          <a:lstStyle/>
          <a:p>
            <a:r>
              <a:rPr lang="en-US" sz="1600" dirty="0" smtClean="0">
                <a:latin typeface="+mn-lt"/>
              </a:rPr>
              <a:t>Damaged road on the Fort Peck Reservation</a:t>
            </a:r>
            <a:endParaRPr lang="en-US" sz="1600" dirty="0">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66A0322-27B0-4DA9-809D-871F65064806}" type="slidenum">
              <a:rPr lang="en-US" smtClean="0">
                <a:solidFill>
                  <a:schemeClr val="bg2">
                    <a:lumMod val="25000"/>
                  </a:schemeClr>
                </a:solidFill>
              </a:rPr>
              <a:pPr>
                <a:defRPr/>
              </a:pPr>
              <a:t>10</a:t>
            </a:fld>
            <a:endParaRPr lang="en-US" dirty="0">
              <a:solidFill>
                <a:schemeClr val="bg2">
                  <a:lumMod val="25000"/>
                </a:schemeClr>
              </a:solidFill>
            </a:endParaRPr>
          </a:p>
        </p:txBody>
      </p:sp>
      <p:sp>
        <p:nvSpPr>
          <p:cNvPr id="26627" name="TextBox 2"/>
          <p:cNvSpPr txBox="1">
            <a:spLocks noChangeArrowheads="1"/>
          </p:cNvSpPr>
          <p:nvPr/>
        </p:nvSpPr>
        <p:spPr bwMode="auto">
          <a:xfrm>
            <a:off x="1066800" y="1371600"/>
            <a:ext cx="7924800" cy="5109091"/>
          </a:xfrm>
          <a:prstGeom prst="rect">
            <a:avLst/>
          </a:prstGeom>
          <a:noFill/>
          <a:ln w="9525">
            <a:noFill/>
            <a:miter lim="800000"/>
            <a:headEnd/>
            <a:tailEnd/>
          </a:ln>
        </p:spPr>
        <p:txBody>
          <a:bodyPr>
            <a:spAutoFit/>
          </a:bodyPr>
          <a:lstStyle/>
          <a:p>
            <a:r>
              <a:rPr lang="en-US" sz="2000" dirty="0"/>
              <a:t>As recently as 2009-2010, Indian tribes documented their unmet maintenance needs by promptly obligating and expending approximately </a:t>
            </a:r>
            <a:r>
              <a:rPr lang="en-US" sz="2000" b="1" dirty="0"/>
              <a:t>$141.2 million in American Recovery and Reinvestment Act (ARRA) </a:t>
            </a:r>
            <a:r>
              <a:rPr lang="en-US" sz="2000" dirty="0"/>
              <a:t>stimulus funds allocated by Interior Secretary Salazar to improve BIA System roads rated in “fair” condition and structurally deficient BIA System bridges.  </a:t>
            </a:r>
            <a:endParaRPr lang="en-US" sz="2000" dirty="0" smtClean="0"/>
          </a:p>
          <a:p>
            <a:endParaRPr lang="en-US" sz="2000" dirty="0" smtClean="0"/>
          </a:p>
          <a:p>
            <a:r>
              <a:rPr lang="en-US" sz="2000" dirty="0" smtClean="0"/>
              <a:t>The </a:t>
            </a:r>
            <a:r>
              <a:rPr lang="en-US" sz="2000" dirty="0"/>
              <a:t>$141.2 million </a:t>
            </a:r>
            <a:r>
              <a:rPr lang="en-US" sz="2000" dirty="0" smtClean="0"/>
              <a:t>ARRA road maintenance investment represents </a:t>
            </a:r>
            <a:r>
              <a:rPr lang="en-US" sz="2000" dirty="0"/>
              <a:t>over </a:t>
            </a:r>
            <a:r>
              <a:rPr lang="en-US" sz="4800" b="1" dirty="0"/>
              <a:t>5</a:t>
            </a:r>
            <a:r>
              <a:rPr lang="en-US" sz="2000" dirty="0"/>
              <a:t> </a:t>
            </a:r>
            <a:r>
              <a:rPr lang="en-US" sz="4000" dirty="0" smtClean="0"/>
              <a:t>½ </a:t>
            </a:r>
            <a:r>
              <a:rPr lang="en-US" sz="2000" dirty="0" smtClean="0"/>
              <a:t>years </a:t>
            </a:r>
            <a:r>
              <a:rPr lang="en-US" sz="2000" dirty="0"/>
              <a:t>of </a:t>
            </a:r>
            <a:r>
              <a:rPr lang="en-US" sz="2000" dirty="0" smtClean="0"/>
              <a:t>FY 2015 level appropriations </a:t>
            </a:r>
            <a:r>
              <a:rPr lang="en-US" sz="2000" dirty="0"/>
              <a:t>for the BIA Road Maintenance Program.</a:t>
            </a:r>
          </a:p>
          <a:p>
            <a:endParaRPr lang="en-US" dirty="0"/>
          </a:p>
          <a:p>
            <a:pPr>
              <a:buFont typeface="Wingdings" pitchFamily="2" charset="2"/>
              <a:buChar char="q"/>
            </a:pPr>
            <a:r>
              <a:rPr lang="en-US" sz="2000" dirty="0"/>
              <a:t>  </a:t>
            </a:r>
            <a:r>
              <a:rPr lang="en-US" sz="2000" dirty="0" smtClean="0"/>
              <a:t>ARRA Obligations</a:t>
            </a:r>
            <a:r>
              <a:rPr lang="en-US" sz="2000" dirty="0"/>
              <a:t>:  $141.2 million</a:t>
            </a:r>
          </a:p>
          <a:p>
            <a:pPr>
              <a:buFont typeface="Wingdings" pitchFamily="2" charset="2"/>
              <a:buChar char="q"/>
            </a:pPr>
            <a:r>
              <a:rPr lang="en-US" sz="2000" dirty="0" smtClean="0"/>
              <a:t>  </a:t>
            </a:r>
            <a:r>
              <a:rPr lang="en-US" sz="2000" dirty="0"/>
              <a:t>Number of ARRA R/R Projects funded:  395</a:t>
            </a:r>
          </a:p>
          <a:p>
            <a:pPr>
              <a:buFont typeface="Wingdings" pitchFamily="2" charset="2"/>
              <a:buChar char="q"/>
            </a:pPr>
            <a:r>
              <a:rPr lang="en-US" sz="2000" dirty="0" smtClean="0"/>
              <a:t>  </a:t>
            </a:r>
            <a:r>
              <a:rPr lang="en-US" sz="2000" dirty="0"/>
              <a:t>Percentage of </a:t>
            </a:r>
            <a:r>
              <a:rPr lang="en-US" sz="2000" dirty="0" smtClean="0"/>
              <a:t>ARRA projects </a:t>
            </a:r>
            <a:r>
              <a:rPr lang="en-US" sz="2000" dirty="0"/>
              <a:t>Obligated:  99.9%</a:t>
            </a:r>
          </a:p>
          <a:p>
            <a:pPr>
              <a:buFont typeface="Wingdings" pitchFamily="2" charset="2"/>
              <a:buChar char="q"/>
            </a:pPr>
            <a:r>
              <a:rPr lang="en-US" sz="2000" dirty="0" smtClean="0"/>
              <a:t>  </a:t>
            </a:r>
            <a:r>
              <a:rPr lang="en-US" sz="2000" dirty="0"/>
              <a:t>Number </a:t>
            </a:r>
            <a:r>
              <a:rPr lang="en-US" sz="2000" dirty="0" smtClean="0"/>
              <a:t>of ARRA </a:t>
            </a:r>
            <a:r>
              <a:rPr lang="en-US" sz="2000" dirty="0"/>
              <a:t>contracts: 316</a:t>
            </a:r>
            <a:endParaRPr lang="en-US" dirty="0"/>
          </a:p>
        </p:txBody>
      </p:sp>
      <p:sp>
        <p:nvSpPr>
          <p:cNvPr id="4" name="TextBox 3"/>
          <p:cNvSpPr txBox="1"/>
          <p:nvPr/>
        </p:nvSpPr>
        <p:spPr>
          <a:xfrm>
            <a:off x="1066800" y="228600"/>
            <a:ext cx="7848600" cy="1077913"/>
          </a:xfrm>
          <a:prstGeom prst="rect">
            <a:avLst/>
          </a:prstGeom>
          <a:noFill/>
        </p:spPr>
        <p:txBody>
          <a:bodyPr>
            <a:spAutoFit/>
          </a:bodyPr>
          <a:lstStyle/>
          <a:p>
            <a:pPr>
              <a:defRPr/>
            </a:pPr>
            <a:r>
              <a:rPr lang="en-US" sz="3200" dirty="0">
                <a:solidFill>
                  <a:srgbClr val="C00000"/>
                </a:solidFill>
                <a:effectLst>
                  <a:outerShdw blurRad="38100" dist="38100" dir="2700000" algn="tl">
                    <a:srgbClr val="000000">
                      <a:alpha val="43137"/>
                    </a:srgbClr>
                  </a:outerShdw>
                </a:effectLst>
              </a:rPr>
              <a:t>Documenting Indian country’s road maintenance needs</a:t>
            </a:r>
            <a:r>
              <a:rPr lang="en-US" dirty="0">
                <a:effectLst>
                  <a:outerShdw blurRad="38100" dist="38100" dir="2700000" algn="tl">
                    <a:srgbClr val="000000">
                      <a:alpha val="43137"/>
                    </a:srgbClr>
                  </a:outerShdw>
                </a:effectLst>
              </a:rPr>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6800" y="274638"/>
            <a:ext cx="7867650" cy="1143000"/>
          </a:xfrm>
        </p:spPr>
        <p:txBody>
          <a:bodyPr/>
          <a:lstStyle/>
          <a:p>
            <a:pPr eaLnBrk="1" hangingPunct="1">
              <a:defRPr/>
            </a:pPr>
            <a:r>
              <a:rPr lang="en-US" sz="2800" dirty="0" smtClean="0">
                <a:solidFill>
                  <a:srgbClr val="C00000"/>
                </a:solidFill>
                <a:effectLst>
                  <a:outerShdw blurRad="38100" dist="38100" dir="2700000" algn="tl">
                    <a:srgbClr val="000000">
                      <a:alpha val="43137"/>
                    </a:srgbClr>
                  </a:outerShdw>
                </a:effectLst>
              </a:rPr>
              <a:t>The consequences of Poorly Maintained Roads in Indian Country:  Compromised Public Safety</a:t>
            </a:r>
            <a:endParaRPr lang="en-US" sz="2800" dirty="0">
              <a:solidFill>
                <a:srgbClr val="C00000"/>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914400" y="1447800"/>
            <a:ext cx="8153400" cy="4800600"/>
          </a:xfrm>
        </p:spPr>
        <p:txBody>
          <a:bodyPr/>
          <a:lstStyle/>
          <a:p>
            <a:pPr eaLnBrk="1" hangingPunct="1">
              <a:buFont typeface="Wingdings" pitchFamily="2" charset="2"/>
              <a:buChar char="q"/>
              <a:defRPr/>
            </a:pPr>
            <a:r>
              <a:rPr lang="en-US" sz="2400" dirty="0" smtClean="0"/>
              <a:t>There is no “</a:t>
            </a:r>
            <a:r>
              <a:rPr lang="en-US" sz="2400" b="1" dirty="0" smtClean="0">
                <a:solidFill>
                  <a:schemeClr val="accent2">
                    <a:lumMod val="75000"/>
                  </a:schemeClr>
                </a:solidFill>
              </a:rPr>
              <a:t>Golden Hour</a:t>
            </a:r>
            <a:r>
              <a:rPr lang="en-US" sz="2400" dirty="0" smtClean="0"/>
              <a:t>” in Indian country – the first sixty minutes after a person suffers severe trauma when medical intervention can greatly increase the likelihood that the person survives the trauma and minimizes the period of the person’s post-trauma recovery.  </a:t>
            </a:r>
          </a:p>
          <a:p>
            <a:pPr eaLnBrk="1" hangingPunct="1">
              <a:buFont typeface="Wingdings 2" pitchFamily="18" charset="2"/>
              <a:buNone/>
              <a:defRPr/>
            </a:pPr>
            <a:endParaRPr lang="en-US" sz="2000" dirty="0" smtClean="0"/>
          </a:p>
          <a:p>
            <a:pPr eaLnBrk="1" hangingPunct="1">
              <a:buFont typeface="Wingdings" pitchFamily="2" charset="2"/>
              <a:buChar char="q"/>
              <a:defRPr/>
            </a:pPr>
            <a:r>
              <a:rPr lang="en-US" sz="2400" dirty="0" smtClean="0"/>
              <a:t> Motor vehicle injuries are the leading cause of death for Native Americans ages 1-34, and the third leading cause of death overall for all Native Americans. </a:t>
            </a:r>
          </a:p>
          <a:p>
            <a:pPr eaLnBrk="1" hangingPunct="1">
              <a:buFont typeface="Wingdings 2" pitchFamily="18" charset="2"/>
              <a:buNone/>
              <a:defRPr/>
            </a:pPr>
            <a:r>
              <a:rPr lang="en-US" sz="2400" dirty="0" smtClean="0"/>
              <a:t>	</a:t>
            </a:r>
            <a:r>
              <a:rPr lang="en-US" sz="1800" dirty="0" smtClean="0"/>
              <a:t>“Safety Belt Use Estimate for Native American Tribal Reservations,”  NHTSA, Final Report, Oct. 2005 (DOT HS 809-921).</a:t>
            </a:r>
          </a:p>
          <a:p>
            <a:pPr eaLnBrk="1" hangingPunct="1">
              <a:buFont typeface="Wingdings 2" pitchFamily="18" charset="2"/>
              <a:buNone/>
              <a:defRPr/>
            </a:pPr>
            <a:endParaRPr lang="en-US" dirty="0"/>
          </a:p>
        </p:txBody>
      </p:sp>
      <p:sp>
        <p:nvSpPr>
          <p:cNvPr id="2" name="Slide Number Placeholder 1"/>
          <p:cNvSpPr>
            <a:spLocks noGrp="1"/>
          </p:cNvSpPr>
          <p:nvPr>
            <p:ph type="sldNum" sz="quarter" idx="12"/>
          </p:nvPr>
        </p:nvSpPr>
        <p:spPr/>
        <p:txBody>
          <a:bodyPr/>
          <a:lstStyle/>
          <a:p>
            <a:pPr>
              <a:defRPr/>
            </a:pPr>
            <a:fld id="{6D921B3D-E112-4857-93AE-027CA2094B56}" type="slidenum">
              <a:rPr lang="en-US" smtClean="0">
                <a:solidFill>
                  <a:schemeClr val="bg2">
                    <a:lumMod val="25000"/>
                  </a:schemeClr>
                </a:solidFill>
              </a:rPr>
              <a:pPr>
                <a:defRPr/>
              </a:pPr>
              <a:t>11</a:t>
            </a:fld>
            <a:endParaRPr lang="en-US"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274638"/>
            <a:ext cx="7867650" cy="1143000"/>
          </a:xfrm>
        </p:spPr>
        <p:txBody>
          <a:bodyPr/>
          <a:lstStyle/>
          <a:p>
            <a:pPr eaLnBrk="1" hangingPunct="1">
              <a:defRPr/>
            </a:pPr>
            <a:r>
              <a:rPr lang="en-US" sz="2800" dirty="0" smtClean="0">
                <a:solidFill>
                  <a:srgbClr val="C00000"/>
                </a:solidFill>
                <a:effectLst>
                  <a:outerShdw blurRad="38100" dist="38100" dir="2700000" algn="tl">
                    <a:srgbClr val="000000">
                      <a:alpha val="43137"/>
                    </a:srgbClr>
                  </a:outerShdw>
                </a:effectLst>
              </a:rPr>
              <a:t>The consequences of Poorly Maintained Roads in Indian Country:  Compromised Public Safety</a:t>
            </a:r>
            <a:endParaRPr lang="en-US" sz="2800" dirty="0">
              <a:solidFill>
                <a:srgbClr val="C00000"/>
              </a:solidFill>
              <a:effectLst>
                <a:outerShdw blurRad="38100" dist="38100" dir="2700000" algn="tl">
                  <a:srgbClr val="000000">
                    <a:alpha val="43137"/>
                  </a:srgbClr>
                </a:outerShdw>
              </a:effectLst>
            </a:endParaRPr>
          </a:p>
        </p:txBody>
      </p:sp>
      <p:sp>
        <p:nvSpPr>
          <p:cNvPr id="28675" name="Content Placeholder 4"/>
          <p:cNvSpPr>
            <a:spLocks noGrp="1"/>
          </p:cNvSpPr>
          <p:nvPr>
            <p:ph idx="1"/>
          </p:nvPr>
        </p:nvSpPr>
        <p:spPr>
          <a:xfrm>
            <a:off x="914400" y="1447800"/>
            <a:ext cx="8077200" cy="4800600"/>
          </a:xfrm>
        </p:spPr>
        <p:txBody>
          <a:bodyPr/>
          <a:lstStyle/>
          <a:p>
            <a:pPr eaLnBrk="1" hangingPunct="1">
              <a:buFont typeface="Wingdings" pitchFamily="2" charset="2"/>
              <a:buChar char="q"/>
            </a:pPr>
            <a:r>
              <a:rPr lang="en-US" sz="1800" dirty="0" smtClean="0"/>
              <a:t> </a:t>
            </a:r>
            <a:r>
              <a:rPr lang="en-US" sz="2400" dirty="0" smtClean="0"/>
              <a:t>The motor vehicle death rate for Native Americans is nearly twice as high as other races.  Id.</a:t>
            </a:r>
          </a:p>
          <a:p>
            <a:pPr eaLnBrk="1" hangingPunct="1">
              <a:buFont typeface="Wingdings 2" pitchFamily="18" charset="2"/>
              <a:buNone/>
            </a:pPr>
            <a:endParaRPr lang="en-US" sz="1200" dirty="0" smtClean="0"/>
          </a:p>
          <a:p>
            <a:pPr eaLnBrk="1" hangingPunct="1">
              <a:buFont typeface="Wingdings" pitchFamily="2" charset="2"/>
              <a:buChar char="q"/>
            </a:pPr>
            <a:r>
              <a:rPr lang="en-US" sz="2000" dirty="0" smtClean="0"/>
              <a:t> </a:t>
            </a:r>
            <a:r>
              <a:rPr lang="en-US" sz="2400" dirty="0" smtClean="0"/>
              <a:t>The Billings, Aberdeen, and Navajo Areas had motor vehicle-related death rates at least three times greater than the national rates.  </a:t>
            </a:r>
            <a:r>
              <a:rPr lang="en-US" sz="1400" dirty="0" smtClean="0"/>
              <a:t>“Atlas of Injury Mortality Among American Indian and Alaska Native Children and Youth,”  Center for Disease Control, 1989-1998, Executive Summary.</a:t>
            </a:r>
          </a:p>
          <a:p>
            <a:pPr eaLnBrk="1" hangingPunct="1">
              <a:buFont typeface="Wingdings 2" pitchFamily="18" charset="2"/>
              <a:buNone/>
            </a:pPr>
            <a:endParaRPr lang="en-US" sz="1200" dirty="0" smtClean="0"/>
          </a:p>
          <a:p>
            <a:pPr eaLnBrk="1" hangingPunct="1">
              <a:buFont typeface="Wingdings" pitchFamily="2" charset="2"/>
              <a:buChar char="q"/>
            </a:pPr>
            <a:r>
              <a:rPr lang="en-US" sz="1800" dirty="0" smtClean="0"/>
              <a:t> </a:t>
            </a:r>
            <a:r>
              <a:rPr lang="en-US" sz="2400" dirty="0" smtClean="0"/>
              <a:t>American Indians have the highest rates of pedestrian injury and death per capita of any racial or ethnic group in the United States.  </a:t>
            </a:r>
            <a:r>
              <a:rPr lang="en-US" sz="1800" dirty="0" smtClean="0"/>
              <a:t>“Pedestrian Safety in Native America,” FHWA, Sept. 2004 (FHWA-SA-04-007).</a:t>
            </a:r>
          </a:p>
          <a:p>
            <a:pPr eaLnBrk="1" hangingPunct="1">
              <a:buFont typeface="Wingdings 2" pitchFamily="18" charset="2"/>
              <a:buNone/>
            </a:pPr>
            <a:endParaRPr lang="en-US" sz="1200" dirty="0" smtClean="0"/>
          </a:p>
          <a:p>
            <a:pPr eaLnBrk="1" hangingPunct="1">
              <a:buFont typeface="Wingdings" pitchFamily="2" charset="2"/>
              <a:buChar char="q"/>
            </a:pPr>
            <a:r>
              <a:rPr lang="en-US" sz="1800" dirty="0" smtClean="0"/>
              <a:t> </a:t>
            </a:r>
            <a:r>
              <a:rPr lang="en-US" sz="2000" dirty="0" smtClean="0"/>
              <a:t>Fatal motor vehicle crashes increased 52.5% from 1975 – 2002.  </a:t>
            </a:r>
            <a:r>
              <a:rPr lang="en-US" sz="1400" dirty="0" smtClean="0"/>
              <a:t>“Fatal Motor Vehicle Crashes on Indian Reservations 1975 – 2002,” NHTSA (Apr. 2004) DOT HS 809 727.</a:t>
            </a:r>
          </a:p>
          <a:p>
            <a:pPr eaLnBrk="1" hangingPunct="1">
              <a:buFont typeface="Wingdings 2" pitchFamily="18" charset="2"/>
              <a:buNone/>
            </a:pPr>
            <a:endParaRPr lang="en-US" dirty="0" smtClean="0"/>
          </a:p>
        </p:txBody>
      </p:sp>
      <p:sp>
        <p:nvSpPr>
          <p:cNvPr id="2" name="Slide Number Placeholder 1"/>
          <p:cNvSpPr>
            <a:spLocks noGrp="1"/>
          </p:cNvSpPr>
          <p:nvPr>
            <p:ph type="sldNum" sz="quarter" idx="12"/>
          </p:nvPr>
        </p:nvSpPr>
        <p:spPr/>
        <p:txBody>
          <a:bodyPr/>
          <a:lstStyle/>
          <a:p>
            <a:pPr>
              <a:defRPr/>
            </a:pPr>
            <a:fld id="{41FDF48C-9AAF-462B-A934-E25C9CFC9FE6}" type="slidenum">
              <a:rPr lang="en-US" smtClean="0">
                <a:solidFill>
                  <a:schemeClr val="bg2">
                    <a:lumMod val="25000"/>
                  </a:schemeClr>
                </a:solidFill>
              </a:rPr>
              <a:pPr>
                <a:defRPr/>
              </a:pPr>
              <a:t>12</a:t>
            </a:fld>
            <a:endParaRPr lang="en-US"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867650" cy="1143000"/>
          </a:xfrm>
        </p:spPr>
        <p:txBody>
          <a:bodyPr/>
          <a:lstStyle/>
          <a:p>
            <a:pPr>
              <a:defRPr/>
            </a:pPr>
            <a:r>
              <a:rPr lang="en-US" sz="4400" dirty="0" smtClean="0">
                <a:solidFill>
                  <a:srgbClr val="C00000"/>
                </a:solidFill>
              </a:rPr>
              <a:t>The “Four E’s”</a:t>
            </a:r>
            <a:endParaRPr lang="en-US" sz="4400" dirty="0"/>
          </a:p>
        </p:txBody>
      </p:sp>
      <p:sp>
        <p:nvSpPr>
          <p:cNvPr id="30723" name="Content Placeholder 2"/>
          <p:cNvSpPr>
            <a:spLocks noGrp="1"/>
          </p:cNvSpPr>
          <p:nvPr>
            <p:ph idx="1"/>
          </p:nvPr>
        </p:nvSpPr>
        <p:spPr>
          <a:xfrm>
            <a:off x="990600" y="1219200"/>
            <a:ext cx="7943850" cy="914400"/>
          </a:xfrm>
        </p:spPr>
        <p:txBody>
          <a:bodyPr/>
          <a:lstStyle/>
          <a:p>
            <a:pPr>
              <a:spcBef>
                <a:spcPct val="0"/>
              </a:spcBef>
              <a:buFont typeface="Wingdings 2" pitchFamily="18" charset="2"/>
              <a:buNone/>
            </a:pPr>
            <a:r>
              <a:rPr lang="en-US" sz="2400" dirty="0" smtClean="0"/>
              <a:t>Many Indian tribes lack the resources to establish a</a:t>
            </a:r>
          </a:p>
          <a:p>
            <a:pPr>
              <a:spcBef>
                <a:spcPct val="0"/>
              </a:spcBef>
              <a:buFont typeface="Wingdings 2" pitchFamily="18" charset="2"/>
              <a:buNone/>
            </a:pPr>
            <a:r>
              <a:rPr lang="en-US" sz="2400" dirty="0" smtClean="0"/>
              <a:t>comprehensive “</a:t>
            </a:r>
            <a:r>
              <a:rPr lang="en-US" sz="2400" b="1" dirty="0" smtClean="0">
                <a:solidFill>
                  <a:srgbClr val="C00000"/>
                </a:solidFill>
              </a:rPr>
              <a:t>Four E’s</a:t>
            </a:r>
            <a:r>
              <a:rPr lang="en-US" sz="2400" dirty="0" smtClean="0"/>
              <a:t>” traffic safety program.</a:t>
            </a:r>
          </a:p>
        </p:txBody>
      </p:sp>
      <p:sp>
        <p:nvSpPr>
          <p:cNvPr id="4" name="Slide Number Placeholder 3"/>
          <p:cNvSpPr>
            <a:spLocks noGrp="1"/>
          </p:cNvSpPr>
          <p:nvPr>
            <p:ph type="sldNum" sz="quarter" idx="12"/>
          </p:nvPr>
        </p:nvSpPr>
        <p:spPr/>
        <p:txBody>
          <a:bodyPr/>
          <a:lstStyle/>
          <a:p>
            <a:pPr>
              <a:defRPr/>
            </a:pPr>
            <a:fld id="{D9147BCE-4D34-4F46-8927-CE16B7993E6D}" type="slidenum">
              <a:rPr lang="en-US" smtClean="0"/>
              <a:pPr>
                <a:defRPr/>
              </a:pPr>
              <a:t>13</a:t>
            </a:fld>
            <a:endParaRPr lang="en-US" dirty="0"/>
          </a:p>
        </p:txBody>
      </p:sp>
      <p:sp>
        <p:nvSpPr>
          <p:cNvPr id="30725" name="Rectangle 4"/>
          <p:cNvSpPr>
            <a:spLocks noChangeArrowheads="1"/>
          </p:cNvSpPr>
          <p:nvPr/>
        </p:nvSpPr>
        <p:spPr bwMode="auto">
          <a:xfrm>
            <a:off x="1066800" y="2133600"/>
            <a:ext cx="7924800" cy="4339650"/>
          </a:xfrm>
          <a:prstGeom prst="rect">
            <a:avLst/>
          </a:prstGeom>
          <a:noFill/>
          <a:ln w="9525">
            <a:noFill/>
            <a:miter lim="800000"/>
            <a:headEnd/>
            <a:tailEnd/>
          </a:ln>
        </p:spPr>
        <p:txBody>
          <a:bodyPr>
            <a:spAutoFit/>
          </a:bodyPr>
          <a:lstStyle/>
          <a:p>
            <a:pPr>
              <a:buFont typeface="Wingdings" pitchFamily="2" charset="2"/>
              <a:buChar char="q"/>
            </a:pPr>
            <a:r>
              <a:rPr lang="en-US" dirty="0"/>
              <a:t> </a:t>
            </a:r>
            <a:r>
              <a:rPr lang="en-US" sz="2400" b="1" dirty="0">
                <a:solidFill>
                  <a:srgbClr val="C00000"/>
                </a:solidFill>
              </a:rPr>
              <a:t>E</a:t>
            </a:r>
            <a:r>
              <a:rPr lang="en-US" dirty="0">
                <a:solidFill>
                  <a:srgbClr val="C00000"/>
                </a:solidFill>
              </a:rPr>
              <a:t>ngineering</a:t>
            </a:r>
            <a:r>
              <a:rPr lang="en-US" dirty="0"/>
              <a:t> (pavement, striping, rumble strips, lighting design, speed limit);</a:t>
            </a:r>
          </a:p>
          <a:p>
            <a:endParaRPr lang="en-US" dirty="0"/>
          </a:p>
          <a:p>
            <a:pPr>
              <a:buFont typeface="Wingdings" pitchFamily="2" charset="2"/>
              <a:buChar char="q"/>
            </a:pPr>
            <a:r>
              <a:rPr lang="en-US" dirty="0"/>
              <a:t> </a:t>
            </a:r>
            <a:r>
              <a:rPr lang="en-US" sz="2400" b="1" dirty="0">
                <a:solidFill>
                  <a:srgbClr val="C00000"/>
                </a:solidFill>
              </a:rPr>
              <a:t>E</a:t>
            </a:r>
            <a:r>
              <a:rPr lang="en-US" dirty="0">
                <a:solidFill>
                  <a:srgbClr val="C00000"/>
                </a:solidFill>
              </a:rPr>
              <a:t>mergency response </a:t>
            </a:r>
            <a:r>
              <a:rPr lang="en-US" dirty="0"/>
              <a:t>(comprehensive system of emergency medical treatment and transport, including 911, EMS, law enforcement, firefighters, hospitals and trauma centers); </a:t>
            </a:r>
          </a:p>
          <a:p>
            <a:pPr>
              <a:buFont typeface="Wingdings" pitchFamily="2" charset="2"/>
              <a:buChar char="q"/>
            </a:pPr>
            <a:endParaRPr lang="en-US" dirty="0"/>
          </a:p>
          <a:p>
            <a:pPr>
              <a:buFont typeface="Wingdings" pitchFamily="2" charset="2"/>
              <a:buChar char="q"/>
            </a:pPr>
            <a:r>
              <a:rPr lang="en-US" dirty="0"/>
              <a:t> </a:t>
            </a:r>
            <a:r>
              <a:rPr lang="en-US" sz="2400" b="1" dirty="0">
                <a:solidFill>
                  <a:srgbClr val="C00000"/>
                </a:solidFill>
              </a:rPr>
              <a:t>E</a:t>
            </a:r>
            <a:r>
              <a:rPr lang="en-US" dirty="0">
                <a:solidFill>
                  <a:srgbClr val="C00000"/>
                </a:solidFill>
              </a:rPr>
              <a:t>nforcement </a:t>
            </a:r>
            <a:r>
              <a:rPr lang="en-US" dirty="0"/>
              <a:t>(impaired driving, aggressive driving, speeding, lack of compliance with seat belt and child-passenger safety laws, and trucking) </a:t>
            </a:r>
            <a:r>
              <a:rPr lang="en-US" dirty="0">
                <a:solidFill>
                  <a:srgbClr val="C00000"/>
                </a:solidFill>
              </a:rPr>
              <a:t>and regulation </a:t>
            </a:r>
            <a:r>
              <a:rPr lang="en-US" dirty="0"/>
              <a:t>(traffic laws, citation, court adjudication, and sanctions); and</a:t>
            </a:r>
          </a:p>
          <a:p>
            <a:pPr>
              <a:buFont typeface="Wingdings" pitchFamily="2" charset="2"/>
              <a:buChar char="q"/>
            </a:pPr>
            <a:endParaRPr lang="en-US" dirty="0"/>
          </a:p>
          <a:p>
            <a:pPr>
              <a:buFont typeface="Wingdings" pitchFamily="2" charset="2"/>
              <a:buChar char="q"/>
            </a:pPr>
            <a:r>
              <a:rPr lang="en-US" dirty="0">
                <a:solidFill>
                  <a:srgbClr val="C00000"/>
                </a:solidFill>
              </a:rPr>
              <a:t> </a:t>
            </a:r>
            <a:r>
              <a:rPr lang="en-US" sz="2400" b="1" dirty="0">
                <a:solidFill>
                  <a:srgbClr val="C00000"/>
                </a:solidFill>
              </a:rPr>
              <a:t>E</a:t>
            </a:r>
            <a:r>
              <a:rPr lang="en-US" dirty="0">
                <a:solidFill>
                  <a:srgbClr val="C00000"/>
                </a:solidFill>
              </a:rPr>
              <a:t>ducation and information </a:t>
            </a:r>
            <a:r>
              <a:rPr lang="en-US" dirty="0"/>
              <a:t>(driver education (“Click It or Ticket”), school bus stops and school zones, active worksite safety zones, signage, community outreach (motorist, pedestrian and bicycle safety), etc.).</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6800" y="274638"/>
            <a:ext cx="7867650" cy="1143000"/>
          </a:xfrm>
        </p:spPr>
        <p:txBody>
          <a:bodyPr>
            <a:noAutofit/>
          </a:bodyPr>
          <a:lstStyle/>
          <a:p>
            <a:pPr eaLnBrk="1" hangingPunct="1">
              <a:defRPr/>
            </a:pPr>
            <a:r>
              <a:rPr lang="en-US" sz="3200" dirty="0" smtClean="0">
                <a:solidFill>
                  <a:srgbClr val="C00000"/>
                </a:solidFill>
              </a:rPr>
              <a:t>Understanding the BIA Road Maintenance Program </a:t>
            </a:r>
            <a:endParaRPr lang="en-US" sz="3200" dirty="0">
              <a:solidFill>
                <a:srgbClr val="C00000"/>
              </a:solidFill>
            </a:endParaRPr>
          </a:p>
        </p:txBody>
      </p:sp>
      <p:sp>
        <p:nvSpPr>
          <p:cNvPr id="31747" name="Content Placeholder 3"/>
          <p:cNvSpPr>
            <a:spLocks noGrp="1"/>
          </p:cNvSpPr>
          <p:nvPr>
            <p:ph idx="1"/>
          </p:nvPr>
        </p:nvSpPr>
        <p:spPr>
          <a:xfrm>
            <a:off x="914400" y="1447800"/>
            <a:ext cx="8020050" cy="4800600"/>
          </a:xfrm>
        </p:spPr>
        <p:txBody>
          <a:bodyPr/>
          <a:lstStyle/>
          <a:p>
            <a:pPr eaLnBrk="1" hangingPunct="1">
              <a:buFont typeface="Wingdings 2" pitchFamily="18" charset="2"/>
              <a:buNone/>
            </a:pPr>
            <a:r>
              <a:rPr lang="en-US" dirty="0" smtClean="0"/>
              <a:t>	According to recent testimony before the Senate Indian Affairs Committee by John Smith, Director Transportation for the Northern Arapaho and Eastern Shoshone Tribes, BIA appropriations for road maintenance/per mile equates to about </a:t>
            </a:r>
            <a:r>
              <a:rPr lang="en-US" u="sng" dirty="0" smtClean="0"/>
              <a:t>5%</a:t>
            </a:r>
            <a:r>
              <a:rPr lang="en-US" dirty="0" smtClean="0"/>
              <a:t> of what counties spend per road mile ($600/road mile versus $11,000/road mile).  Wind River has the highest rate of pedestrian deaths in the country.</a:t>
            </a:r>
          </a:p>
          <a:p>
            <a:pPr eaLnBrk="1" hangingPunct="1">
              <a:buFont typeface="Wingdings 2" pitchFamily="18" charset="2"/>
              <a:buNone/>
            </a:pPr>
            <a:endParaRPr lang="en-US" dirty="0" smtClean="0"/>
          </a:p>
        </p:txBody>
      </p:sp>
      <p:sp>
        <p:nvSpPr>
          <p:cNvPr id="2" name="Slide Number Placeholder 1"/>
          <p:cNvSpPr>
            <a:spLocks noGrp="1"/>
          </p:cNvSpPr>
          <p:nvPr>
            <p:ph type="sldNum" sz="quarter" idx="12"/>
          </p:nvPr>
        </p:nvSpPr>
        <p:spPr/>
        <p:txBody>
          <a:bodyPr/>
          <a:lstStyle/>
          <a:p>
            <a:pPr>
              <a:defRPr/>
            </a:pPr>
            <a:fld id="{94C495AE-3F4B-448A-A228-99E7A337F1A9}" type="slidenum">
              <a:rPr lang="en-US" smtClean="0">
                <a:solidFill>
                  <a:schemeClr val="bg2">
                    <a:lumMod val="25000"/>
                  </a:schemeClr>
                </a:solidFill>
              </a:rPr>
              <a:pPr>
                <a:defRPr/>
              </a:pPr>
              <a:t>14</a:t>
            </a:fld>
            <a:endParaRPr lang="en-US"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867650" cy="1143000"/>
          </a:xfrm>
        </p:spPr>
        <p:txBody>
          <a:bodyPr/>
          <a:lstStyle/>
          <a:p>
            <a:pPr eaLnBrk="1" hangingPunct="1">
              <a:defRPr/>
            </a:pPr>
            <a:r>
              <a:rPr lang="en-US" sz="3200" dirty="0" smtClean="0">
                <a:solidFill>
                  <a:srgbClr val="C00000"/>
                </a:solidFill>
              </a:rPr>
              <a:t>Understanding the BIA Road Maintenance Program </a:t>
            </a:r>
            <a:endParaRPr lang="en-US" sz="3200" dirty="0"/>
          </a:p>
        </p:txBody>
      </p:sp>
      <p:sp>
        <p:nvSpPr>
          <p:cNvPr id="32771" name="Content Placeholder 2"/>
          <p:cNvSpPr>
            <a:spLocks noGrp="1"/>
          </p:cNvSpPr>
          <p:nvPr>
            <p:ph idx="1"/>
          </p:nvPr>
        </p:nvSpPr>
        <p:spPr>
          <a:xfrm>
            <a:off x="762000" y="1295400"/>
            <a:ext cx="8229600" cy="5181600"/>
          </a:xfrm>
        </p:spPr>
        <p:txBody>
          <a:bodyPr/>
          <a:lstStyle/>
          <a:p>
            <a:pPr eaLnBrk="1" hangingPunct="1">
              <a:buFont typeface="Wingdings 2" pitchFamily="18" charset="2"/>
              <a:buNone/>
            </a:pPr>
            <a:r>
              <a:rPr lang="en-US" sz="2800" dirty="0" smtClean="0"/>
              <a:t>	</a:t>
            </a:r>
            <a:r>
              <a:rPr lang="en-US" sz="2400" dirty="0" smtClean="0"/>
              <a:t>Yet, the BIA retains “primary responsibility, including annual funding request responsibility,” for road maintenance programs on Indian reservations</a:t>
            </a:r>
            <a:r>
              <a:rPr lang="en-US" sz="1600" dirty="0" smtClean="0"/>
              <a:t>.  23 U.S.C. 202(a)(8)(B).</a:t>
            </a:r>
          </a:p>
          <a:p>
            <a:pPr eaLnBrk="1" hangingPunct="1">
              <a:buFont typeface="Wingdings 2" pitchFamily="18" charset="2"/>
              <a:buNone/>
            </a:pPr>
            <a:endParaRPr lang="en-US" sz="1000" dirty="0" smtClean="0"/>
          </a:p>
          <a:p>
            <a:pPr eaLnBrk="1" hangingPunct="1">
              <a:buFont typeface="Wingdings 2" pitchFamily="18" charset="2"/>
              <a:buNone/>
            </a:pPr>
            <a:r>
              <a:rPr lang="en-US" sz="2400" dirty="0" smtClean="0"/>
              <a:t>   Tribes may elect to use the greater of 25% of their TTP Program construction “tribal shares” or $500,000 for “the purpose of maintenance.” 23 U.S.C. 202(a)(8)(A).  To be eligible, an Indian tribe must include “road maintenance (23 U.S.C. 202(a)(8)(A))” to their FHWA-approved Transportation Improvement Program (TIPs).  A tribe’s decision to repurpose TTP funds for maintenance, however, is  supplementary to, and </a:t>
            </a:r>
            <a:r>
              <a:rPr lang="en-US" sz="2400" u="sng" dirty="0" smtClean="0"/>
              <a:t>not in lieu of</a:t>
            </a:r>
            <a:r>
              <a:rPr lang="en-US" sz="2400" dirty="0" smtClean="0"/>
              <a:t> the BIA Road Maintenance Program funding.  </a:t>
            </a:r>
            <a:r>
              <a:rPr lang="en-US" sz="1600" dirty="0" smtClean="0"/>
              <a:t>23 U.S.C. 202(a)(8)(B)</a:t>
            </a:r>
          </a:p>
          <a:p>
            <a:pPr eaLnBrk="1" hangingPunct="1">
              <a:buFont typeface="Wingdings 2" pitchFamily="18" charset="2"/>
              <a:buNone/>
            </a:pPr>
            <a:r>
              <a:rPr lang="en-US" sz="1600" dirty="0" smtClean="0"/>
              <a:t>.</a:t>
            </a:r>
          </a:p>
        </p:txBody>
      </p:sp>
      <p:sp>
        <p:nvSpPr>
          <p:cNvPr id="4" name="Slide Number Placeholder 3"/>
          <p:cNvSpPr>
            <a:spLocks noGrp="1"/>
          </p:cNvSpPr>
          <p:nvPr>
            <p:ph type="sldNum" sz="quarter" idx="12"/>
          </p:nvPr>
        </p:nvSpPr>
        <p:spPr/>
        <p:txBody>
          <a:bodyPr/>
          <a:lstStyle/>
          <a:p>
            <a:pPr>
              <a:defRPr/>
            </a:pPr>
            <a:fld id="{96DEA5E4-55BB-4119-9124-532EB237ADF4}" type="slidenum">
              <a:rPr lang="en-US" smtClean="0">
                <a:solidFill>
                  <a:schemeClr val="bg2">
                    <a:lumMod val="25000"/>
                  </a:schemeClr>
                </a:solidFill>
              </a:rPr>
              <a:pPr>
                <a:defRPr/>
              </a:pPr>
              <a:t>15</a:t>
            </a:fld>
            <a:endParaRPr lang="en-US"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447800"/>
            <a:ext cx="7924800" cy="5386090"/>
          </a:xfrm>
          <a:prstGeom prst="rect">
            <a:avLst/>
          </a:prstGeom>
          <a:noFill/>
        </p:spPr>
        <p:txBody>
          <a:bodyPr>
            <a:spAutoFit/>
          </a:bodyPr>
          <a:lstStyle/>
          <a:p>
            <a:pPr>
              <a:defRPr/>
            </a:pPr>
            <a:r>
              <a:rPr lang="en-US" sz="3200" u="sng" dirty="0" smtClean="0"/>
              <a:t>To further compound the problem, annual </a:t>
            </a:r>
            <a:r>
              <a:rPr lang="en-US" sz="3200" u="sng" dirty="0"/>
              <a:t>appropriations</a:t>
            </a:r>
            <a:r>
              <a:rPr lang="en-US" sz="3200" dirty="0"/>
              <a:t> for the </a:t>
            </a:r>
            <a:r>
              <a:rPr lang="en-US" sz="3200" b="1" dirty="0">
                <a:solidFill>
                  <a:srgbClr val="C00000"/>
                </a:solidFill>
              </a:rPr>
              <a:t>BIA Road Maintenance Program </a:t>
            </a:r>
            <a:r>
              <a:rPr lang="en-US" sz="3200" u="sng" dirty="0"/>
              <a:t>are divided </a:t>
            </a:r>
            <a:r>
              <a:rPr lang="en-US" sz="3200" u="sng" dirty="0" smtClean="0"/>
              <a:t>6 </a:t>
            </a:r>
            <a:r>
              <a:rPr lang="en-US" sz="3200" u="sng" dirty="0"/>
              <a:t>ways</a:t>
            </a:r>
            <a:r>
              <a:rPr lang="en-US" sz="3200" dirty="0"/>
              <a:t> which strains available funding:</a:t>
            </a:r>
          </a:p>
          <a:p>
            <a:pPr>
              <a:defRPr/>
            </a:pPr>
            <a:endParaRPr lang="en-US" sz="1200" dirty="0"/>
          </a:p>
          <a:p>
            <a:pPr marL="342900" indent="-342900">
              <a:buFontTx/>
              <a:buAutoNum type="arabicPeriod"/>
              <a:defRPr/>
            </a:pPr>
            <a:r>
              <a:rPr lang="en-US" sz="2400" dirty="0"/>
              <a:t>Road Maintenance and Administration;</a:t>
            </a:r>
          </a:p>
          <a:p>
            <a:pPr marL="342900" indent="-342900">
              <a:defRPr/>
            </a:pPr>
            <a:endParaRPr lang="en-US" sz="1200" dirty="0"/>
          </a:p>
          <a:p>
            <a:pPr marL="342900" indent="-342900">
              <a:defRPr/>
            </a:pPr>
            <a:r>
              <a:rPr lang="en-US" sz="2400" dirty="0"/>
              <a:t>2. Bridge Maintenance;</a:t>
            </a:r>
          </a:p>
          <a:p>
            <a:pPr marL="342900" indent="-342900">
              <a:defRPr/>
            </a:pPr>
            <a:endParaRPr lang="en-US" sz="1200" dirty="0"/>
          </a:p>
          <a:p>
            <a:pPr marL="342900" indent="-342900">
              <a:defRPr/>
            </a:pPr>
            <a:r>
              <a:rPr lang="en-US" sz="2400" dirty="0"/>
              <a:t>3.	Emergency Maintenance;</a:t>
            </a:r>
          </a:p>
          <a:p>
            <a:pPr marL="342900" indent="-342900">
              <a:defRPr/>
            </a:pPr>
            <a:endParaRPr lang="en-US" sz="1200" dirty="0"/>
          </a:p>
          <a:p>
            <a:pPr marL="342900" indent="-342900">
              <a:defRPr/>
            </a:pPr>
            <a:r>
              <a:rPr lang="en-US" sz="2400" dirty="0"/>
              <a:t>4.	Airstrip Maintenance;</a:t>
            </a:r>
          </a:p>
          <a:p>
            <a:pPr marL="342900" indent="-342900">
              <a:defRPr/>
            </a:pPr>
            <a:endParaRPr lang="en-US" sz="1200" dirty="0"/>
          </a:p>
          <a:p>
            <a:pPr marL="457200" indent="-457200">
              <a:buAutoNum type="arabicPeriod" startAt="5"/>
              <a:defRPr/>
            </a:pPr>
            <a:r>
              <a:rPr lang="en-US" sz="2400" dirty="0" smtClean="0"/>
              <a:t>Ferry </a:t>
            </a:r>
            <a:r>
              <a:rPr lang="en-US" sz="2400" dirty="0"/>
              <a:t>Operation and </a:t>
            </a:r>
            <a:r>
              <a:rPr lang="en-US" sz="2400" dirty="0" smtClean="0"/>
              <a:t>Maintenance;</a:t>
            </a:r>
          </a:p>
          <a:p>
            <a:pPr>
              <a:defRPr/>
            </a:pPr>
            <a:endParaRPr lang="en-US" sz="1200" dirty="0" smtClean="0"/>
          </a:p>
          <a:p>
            <a:pPr marL="457200" indent="-457200">
              <a:buFont typeface="+mj-lt"/>
              <a:buAutoNum type="arabicPeriod" startAt="6"/>
              <a:defRPr/>
            </a:pPr>
            <a:r>
              <a:rPr lang="en-US" sz="2400" dirty="0" smtClean="0"/>
              <a:t>Snow and Ice Removal. </a:t>
            </a:r>
            <a:endParaRPr lang="en-US" sz="2400" dirty="0"/>
          </a:p>
        </p:txBody>
      </p:sp>
      <p:sp>
        <p:nvSpPr>
          <p:cNvPr id="4" name="Slide Number Placeholder 3"/>
          <p:cNvSpPr>
            <a:spLocks noGrp="1"/>
          </p:cNvSpPr>
          <p:nvPr>
            <p:ph type="sldNum" sz="quarter" idx="12"/>
          </p:nvPr>
        </p:nvSpPr>
        <p:spPr/>
        <p:txBody>
          <a:bodyPr/>
          <a:lstStyle/>
          <a:p>
            <a:pPr>
              <a:defRPr/>
            </a:pPr>
            <a:fld id="{89BE2CED-C4DF-440E-830F-464C867CA34D}" type="slidenum">
              <a:rPr lang="en-US" smtClean="0">
                <a:solidFill>
                  <a:schemeClr val="bg2">
                    <a:lumMod val="25000"/>
                  </a:schemeClr>
                </a:solidFill>
              </a:rPr>
              <a:pPr>
                <a:defRPr/>
              </a:pPr>
              <a:t>16</a:t>
            </a:fld>
            <a:endParaRPr lang="en-US" dirty="0">
              <a:solidFill>
                <a:schemeClr val="bg2">
                  <a:lumMod val="25000"/>
                </a:schemeClr>
              </a:solidFill>
            </a:endParaRPr>
          </a:p>
        </p:txBody>
      </p:sp>
      <p:sp>
        <p:nvSpPr>
          <p:cNvPr id="5" name="TextBox 4"/>
          <p:cNvSpPr txBox="1"/>
          <p:nvPr/>
        </p:nvSpPr>
        <p:spPr>
          <a:xfrm>
            <a:off x="1066800" y="228600"/>
            <a:ext cx="7848600" cy="1077913"/>
          </a:xfrm>
          <a:prstGeom prst="rect">
            <a:avLst/>
          </a:prstGeom>
          <a:noFill/>
        </p:spPr>
        <p:txBody>
          <a:bodyPr>
            <a:spAutoFit/>
          </a:bodyPr>
          <a:lstStyle/>
          <a:p>
            <a:pPr>
              <a:defRPr/>
            </a:pPr>
            <a:r>
              <a:rPr lang="en-US" sz="3200" dirty="0">
                <a:solidFill>
                  <a:srgbClr val="C00000"/>
                </a:solidFill>
                <a:effectLst>
                  <a:outerShdw blurRad="38100" dist="38100" dir="2700000" algn="tl">
                    <a:srgbClr val="000000">
                      <a:alpha val="43137"/>
                    </a:srgbClr>
                  </a:outerShdw>
                </a:effectLst>
              </a:rPr>
              <a:t>Understanding the BIA Road Maintenance </a:t>
            </a:r>
            <a:r>
              <a:rPr lang="en-US" sz="3200" dirty="0" smtClean="0">
                <a:solidFill>
                  <a:srgbClr val="C00000"/>
                </a:solidFill>
                <a:effectLst>
                  <a:outerShdw blurRad="38100" dist="38100" dir="2700000" algn="tl">
                    <a:srgbClr val="000000">
                      <a:alpha val="43137"/>
                    </a:srgbClr>
                  </a:outerShdw>
                </a:effectLst>
              </a:rPr>
              <a:t>Program Funding Formula </a:t>
            </a:r>
            <a:r>
              <a:rPr lang="en-US" sz="3200" dirty="0" smtClean="0">
                <a:effectLst>
                  <a:outerShdw blurRad="38100" dist="38100" dir="2700000" algn="tl">
                    <a:srgbClr val="000000">
                      <a:alpha val="43137"/>
                    </a:srgbClr>
                  </a:outerShdw>
                </a:effectLst>
              </a:rPr>
              <a:t> </a:t>
            </a:r>
            <a:endParaRPr lang="en-US" sz="32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Chart 1"/>
          <p:cNvGraphicFramePr>
            <a:graphicFrameLocks/>
          </p:cNvGraphicFramePr>
          <p:nvPr>
            <p:extLst>
              <p:ext uri="{D42A27DB-BD31-4B8C-83A1-F6EECF244321}">
                <p14:modId xmlns:p14="http://schemas.microsoft.com/office/powerpoint/2010/main" val="544679809"/>
              </p:ext>
            </p:extLst>
          </p:nvPr>
        </p:nvGraphicFramePr>
        <p:xfrm>
          <a:off x="1016000" y="0"/>
          <a:ext cx="8080375" cy="6773863"/>
        </p:xfrm>
        <a:graphic>
          <a:graphicData uri="http://schemas.openxmlformats.org/presentationml/2006/ole">
            <mc:AlternateContent xmlns:mc="http://schemas.openxmlformats.org/markup-compatibility/2006">
              <mc:Choice xmlns:v="urn:schemas-microsoft-com:vml" Requires="v">
                <p:oleObj spid="_x0000_s2060" name="Worksheet" r:id="rId3" imgW="8077245" imgH="6124680" progId="Excel.Sheet.8">
                  <p:embed/>
                </p:oleObj>
              </mc:Choice>
              <mc:Fallback>
                <p:oleObj name="Worksheet" r:id="rId3" imgW="8077245" imgH="6124680" progId="Excel.Sheet.8">
                  <p:embed/>
                  <p:pic>
                    <p:nvPicPr>
                      <p:cNvPr id="0" name="Picture 10"/>
                      <p:cNvPicPr>
                        <a:picLocks noChangeArrowheads="1"/>
                      </p:cNvPicPr>
                      <p:nvPr/>
                    </p:nvPicPr>
                    <p:blipFill>
                      <a:blip r:embed="rId4"/>
                      <a:srcRect/>
                      <a:stretch>
                        <a:fillRect/>
                      </a:stretch>
                    </p:blipFill>
                    <p:spPr bwMode="auto">
                      <a:xfrm>
                        <a:off x="1016000" y="0"/>
                        <a:ext cx="8080375" cy="6773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lide Number Placeholder 3"/>
          <p:cNvSpPr>
            <a:spLocks noGrp="1"/>
          </p:cNvSpPr>
          <p:nvPr>
            <p:ph type="sldNum" sz="quarter" idx="12"/>
          </p:nvPr>
        </p:nvSpPr>
        <p:spPr/>
        <p:txBody>
          <a:bodyPr/>
          <a:lstStyle/>
          <a:p>
            <a:pPr>
              <a:defRPr/>
            </a:pPr>
            <a:fld id="{D1324451-EE7F-434D-A700-8B3BA5FA8852}" type="slidenum">
              <a:rPr lang="en-US" smtClean="0">
                <a:solidFill>
                  <a:schemeClr val="bg2">
                    <a:lumMod val="25000"/>
                  </a:schemeClr>
                </a:solidFill>
              </a:rPr>
              <a:pPr>
                <a:defRPr/>
              </a:pPr>
              <a:t>17</a:t>
            </a:fld>
            <a:endParaRPr lang="en-US" dirty="0">
              <a:solidFill>
                <a:schemeClr val="bg2">
                  <a:lumMod val="25000"/>
                </a:schemeClr>
              </a:solidFill>
            </a:endParaRPr>
          </a:p>
        </p:txBody>
      </p:sp>
      <p:sp>
        <p:nvSpPr>
          <p:cNvPr id="5" name="TextBox 4"/>
          <p:cNvSpPr txBox="1"/>
          <p:nvPr/>
        </p:nvSpPr>
        <p:spPr>
          <a:xfrm>
            <a:off x="1066800" y="5334000"/>
            <a:ext cx="7924800" cy="1323439"/>
          </a:xfrm>
          <a:prstGeom prst="rect">
            <a:avLst/>
          </a:prstGeom>
          <a:noFill/>
        </p:spPr>
        <p:txBody>
          <a:bodyPr wrap="square" rtlCol="0">
            <a:spAutoFit/>
          </a:bodyPr>
          <a:lstStyle/>
          <a:p>
            <a:r>
              <a:rPr lang="en-US" sz="1600" dirty="0" smtClean="0"/>
              <a:t>57% of FY ’15 ($26.46 mil.) for BIA Road </a:t>
            </a:r>
            <a:r>
              <a:rPr lang="en-US" sz="1600" dirty="0" err="1" smtClean="0"/>
              <a:t>Maint</a:t>
            </a:r>
            <a:r>
              <a:rPr lang="en-US" sz="1600" dirty="0" smtClean="0"/>
              <a:t>. Program = $15.08 mil. for </a:t>
            </a:r>
            <a:r>
              <a:rPr lang="en-US" sz="1600" u="sng" dirty="0" smtClean="0"/>
              <a:t>routine</a:t>
            </a:r>
            <a:r>
              <a:rPr lang="en-US" sz="1600" dirty="0" smtClean="0"/>
              <a:t> road maintenance of BIA System routes; 19% of $26.46 mil. = $5.02 mil. for </a:t>
            </a:r>
            <a:r>
              <a:rPr lang="en-US" sz="1600" u="sng" dirty="0" smtClean="0"/>
              <a:t>emergency</a:t>
            </a:r>
            <a:r>
              <a:rPr lang="en-US" sz="1600" dirty="0" smtClean="0"/>
              <a:t> maintenance needs. Thus, for every BIA Program dollar appropriated, 75 cents actually covers road maintenance needs.  Salaries often are the largest component of a Road Maintenance Program budget.  </a:t>
            </a:r>
            <a:endParaRPr lang="en-US" sz="1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52400"/>
            <a:ext cx="7924800" cy="6002338"/>
          </a:xfrm>
          <a:prstGeom prst="rect">
            <a:avLst/>
          </a:prstGeom>
          <a:noFill/>
        </p:spPr>
        <p:txBody>
          <a:bodyPr>
            <a:spAutoFit/>
          </a:bodyPr>
          <a:lstStyle/>
          <a:p>
            <a:pPr>
              <a:defRPr/>
            </a:pPr>
            <a:r>
              <a:rPr lang="en-US" sz="3200" dirty="0">
                <a:solidFill>
                  <a:srgbClr val="C00000"/>
                </a:solidFill>
                <a:effectLst>
                  <a:outerShdw blurRad="38100" dist="38100" dir="2700000" algn="tl">
                    <a:srgbClr val="000000">
                      <a:alpha val="43137"/>
                    </a:srgbClr>
                  </a:outerShdw>
                </a:effectLst>
              </a:rPr>
              <a:t>Understanding the BIA Road Maintenance Program </a:t>
            </a:r>
            <a:r>
              <a:rPr lang="en-US" sz="3200" dirty="0">
                <a:effectLst>
                  <a:outerShdw blurRad="38100" dist="38100" dir="2700000" algn="tl">
                    <a:srgbClr val="000000">
                      <a:alpha val="43137"/>
                    </a:srgbClr>
                  </a:outerShdw>
                </a:effectLst>
              </a:rPr>
              <a:t> </a:t>
            </a:r>
          </a:p>
          <a:p>
            <a:pPr>
              <a:defRPr/>
            </a:pPr>
            <a:endParaRPr lang="en-US" sz="2000" dirty="0">
              <a:cs typeface="Arial" charset="0"/>
            </a:endParaRPr>
          </a:p>
          <a:p>
            <a:pPr marL="342900" indent="-342900">
              <a:buFont typeface="+mj-lt"/>
              <a:buAutoNum type="arabicPeriod"/>
              <a:defRPr/>
            </a:pPr>
            <a:r>
              <a:rPr lang="en-US" sz="2000" b="1" dirty="0">
                <a:cs typeface="Arial" charset="0"/>
              </a:rPr>
              <a:t>Road Maintenance and Administration </a:t>
            </a:r>
            <a:r>
              <a:rPr lang="en-US" sz="2000" dirty="0">
                <a:cs typeface="Arial" charset="0"/>
              </a:rPr>
              <a:t>(57%): Grading road surfaces, cleaning ditches and culverts, filling potholes; and repairing pavement.</a:t>
            </a:r>
          </a:p>
          <a:p>
            <a:pPr marL="342900" indent="-342900">
              <a:defRPr/>
            </a:pPr>
            <a:endParaRPr lang="en-US" sz="2000" dirty="0">
              <a:cs typeface="Arial" charset="0"/>
            </a:endParaRPr>
          </a:p>
          <a:p>
            <a:pPr marL="342900" indent="-342900">
              <a:defRPr/>
            </a:pPr>
            <a:r>
              <a:rPr lang="en-US" sz="2000" b="1" dirty="0">
                <a:cs typeface="Arial" charset="0"/>
              </a:rPr>
              <a:t>2.	Bridge Maintenance </a:t>
            </a:r>
            <a:r>
              <a:rPr lang="en-US" sz="2000" dirty="0">
                <a:cs typeface="Arial" charset="0"/>
              </a:rPr>
              <a:t>(21%): The BIA owns approximately 770 bridges which must be inspected on a 2-year cycle to report prescribed maintenance work to address urgent safety concerns as well as routine and preventive maintenance activities to limit deterioration.</a:t>
            </a:r>
          </a:p>
          <a:p>
            <a:pPr marL="342900" indent="-342900">
              <a:defRPr/>
            </a:pPr>
            <a:endParaRPr lang="en-US" sz="2000" dirty="0">
              <a:cs typeface="Arial" charset="0"/>
            </a:endParaRPr>
          </a:p>
          <a:p>
            <a:pPr marL="342900" indent="-342900">
              <a:buFontTx/>
              <a:buAutoNum type="arabicPeriod" startAt="3"/>
              <a:defRPr/>
            </a:pPr>
            <a:r>
              <a:rPr lang="en-US" sz="2000" b="1" dirty="0">
                <a:cs typeface="Arial" charset="0"/>
              </a:rPr>
              <a:t>Emergency Road Maintenance (snow/ice removal) </a:t>
            </a:r>
            <a:r>
              <a:rPr lang="en-US" sz="2000" dirty="0">
                <a:cs typeface="Arial" charset="0"/>
              </a:rPr>
              <a:t>(19%): Funding covers snow and ice removal, washout and landslide repairs, and other emergencies to ensure public access to jobs, schools, health care facilities and other programs critical to Tribal members during winter emergency situations.</a:t>
            </a:r>
          </a:p>
        </p:txBody>
      </p:sp>
      <p:sp>
        <p:nvSpPr>
          <p:cNvPr id="4" name="Slide Number Placeholder 3"/>
          <p:cNvSpPr>
            <a:spLocks noGrp="1"/>
          </p:cNvSpPr>
          <p:nvPr>
            <p:ph type="sldNum" sz="quarter" idx="12"/>
          </p:nvPr>
        </p:nvSpPr>
        <p:spPr/>
        <p:txBody>
          <a:bodyPr/>
          <a:lstStyle/>
          <a:p>
            <a:pPr>
              <a:defRPr/>
            </a:pPr>
            <a:fld id="{66EA828E-AD64-44E1-9561-F0193BAC6DA5}" type="slidenum">
              <a:rPr lang="en-US" smtClean="0">
                <a:solidFill>
                  <a:schemeClr val="bg2">
                    <a:lumMod val="25000"/>
                  </a:schemeClr>
                </a:solidFill>
              </a:rPr>
              <a:pPr>
                <a:defRPr/>
              </a:pPr>
              <a:t>18</a:t>
            </a:fld>
            <a:endParaRPr lang="en-US"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ChangeArrowheads="1"/>
          </p:cNvSpPr>
          <p:nvPr/>
        </p:nvSpPr>
        <p:spPr bwMode="auto">
          <a:xfrm>
            <a:off x="1143000" y="1295400"/>
            <a:ext cx="7772400" cy="4154488"/>
          </a:xfrm>
          <a:prstGeom prst="rect">
            <a:avLst/>
          </a:prstGeom>
          <a:noFill/>
          <a:ln w="9525">
            <a:noFill/>
            <a:miter lim="800000"/>
            <a:headEnd/>
            <a:tailEnd/>
          </a:ln>
        </p:spPr>
        <p:txBody>
          <a:bodyPr>
            <a:spAutoFit/>
          </a:bodyPr>
          <a:lstStyle/>
          <a:p>
            <a:pPr marL="342900" indent="-342900"/>
            <a:endParaRPr lang="en-US" sz="2400"/>
          </a:p>
          <a:p>
            <a:pPr marL="342900" indent="-342900">
              <a:buFontTx/>
              <a:buAutoNum type="arabicPeriod" startAt="4"/>
            </a:pPr>
            <a:r>
              <a:rPr lang="en-US" sz="2400" b="1"/>
              <a:t>Airstrip Maintenance </a:t>
            </a:r>
            <a:r>
              <a:rPr lang="en-US" sz="2400"/>
              <a:t>(2%): Funds all FAA-approved airstrips located on Indian reservations not maintained by other governments for snow/ice removal, grading, etc. to allow for medical evacuations and fire fighting emergency activities.</a:t>
            </a:r>
          </a:p>
          <a:p>
            <a:pPr marL="342900" indent="-342900"/>
            <a:endParaRPr lang="en-US" sz="2400"/>
          </a:p>
          <a:p>
            <a:pPr marL="342900" indent="-342900"/>
            <a:r>
              <a:rPr lang="en-US" sz="2400" b="1"/>
              <a:t>5.	Ferry Operations and Maintenance </a:t>
            </a:r>
            <a:r>
              <a:rPr lang="en-US" sz="2400"/>
              <a:t>(1%): BIA provides for the operation and maintenance of the ferry crossing at Lake Roosevelt providing a transportation link on the Colville Indian Reservation.</a:t>
            </a:r>
          </a:p>
        </p:txBody>
      </p:sp>
      <p:sp>
        <p:nvSpPr>
          <p:cNvPr id="27651" name="Rectangle 2"/>
          <p:cNvSpPr>
            <a:spLocks noChangeArrowheads="1"/>
          </p:cNvSpPr>
          <p:nvPr/>
        </p:nvSpPr>
        <p:spPr bwMode="auto">
          <a:xfrm>
            <a:off x="1143000" y="381000"/>
            <a:ext cx="7772400" cy="1077913"/>
          </a:xfrm>
          <a:prstGeom prst="rect">
            <a:avLst/>
          </a:prstGeom>
          <a:noFill/>
          <a:ln w="9525">
            <a:noFill/>
            <a:miter lim="800000"/>
            <a:headEnd/>
            <a:tailEnd/>
          </a:ln>
        </p:spPr>
        <p:txBody>
          <a:bodyPr>
            <a:spAutoFit/>
          </a:bodyPr>
          <a:lstStyle/>
          <a:p>
            <a:pPr>
              <a:defRPr/>
            </a:pPr>
            <a:r>
              <a:rPr lang="en-US" sz="3200" dirty="0">
                <a:solidFill>
                  <a:srgbClr val="C00000"/>
                </a:solidFill>
                <a:effectLst>
                  <a:outerShdw blurRad="38100" dist="38100" dir="2700000" algn="tl">
                    <a:srgbClr val="000000">
                      <a:alpha val="43137"/>
                    </a:srgbClr>
                  </a:outerShdw>
                </a:effectLst>
              </a:rPr>
              <a:t>Understanding the BIA Road Maintenance Program </a:t>
            </a:r>
            <a:r>
              <a:rPr lang="en-US" sz="3200" dirty="0">
                <a:effectLst>
                  <a:outerShdw blurRad="38100" dist="38100" dir="2700000" algn="tl">
                    <a:srgbClr val="000000">
                      <a:alpha val="43137"/>
                    </a:srgbClr>
                  </a:outerShdw>
                </a:effectLst>
              </a:rPr>
              <a:t> </a:t>
            </a:r>
          </a:p>
        </p:txBody>
      </p:sp>
      <p:sp>
        <p:nvSpPr>
          <p:cNvPr id="5" name="Slide Number Placeholder 4"/>
          <p:cNvSpPr>
            <a:spLocks noGrp="1"/>
          </p:cNvSpPr>
          <p:nvPr>
            <p:ph type="sldNum" sz="quarter" idx="12"/>
          </p:nvPr>
        </p:nvSpPr>
        <p:spPr/>
        <p:txBody>
          <a:bodyPr/>
          <a:lstStyle/>
          <a:p>
            <a:pPr>
              <a:defRPr/>
            </a:pPr>
            <a:fld id="{B570FA23-FCB1-4554-BF54-FA24763FBFF6}" type="slidenum">
              <a:rPr lang="en-US" smtClean="0">
                <a:solidFill>
                  <a:schemeClr val="bg2">
                    <a:lumMod val="25000"/>
                  </a:schemeClr>
                </a:solidFill>
              </a:rPr>
              <a:pPr>
                <a:defRPr/>
              </a:pPr>
              <a:t>19</a:t>
            </a:fld>
            <a:endParaRPr lang="en-US"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3"/>
          <p:cNvSpPr txBox="1">
            <a:spLocks noChangeArrowheads="1"/>
          </p:cNvSpPr>
          <p:nvPr/>
        </p:nvSpPr>
        <p:spPr bwMode="auto">
          <a:xfrm>
            <a:off x="1066800" y="990600"/>
            <a:ext cx="7924800" cy="5632311"/>
          </a:xfrm>
          <a:prstGeom prst="rect">
            <a:avLst/>
          </a:prstGeom>
          <a:noFill/>
          <a:ln w="9525">
            <a:noFill/>
            <a:miter lim="800000"/>
            <a:headEnd/>
            <a:tailEnd/>
          </a:ln>
        </p:spPr>
        <p:txBody>
          <a:bodyPr wrap="square">
            <a:spAutoFit/>
          </a:bodyPr>
          <a:lstStyle/>
          <a:p>
            <a:pPr>
              <a:defRPr/>
            </a:pPr>
            <a:r>
              <a:rPr lang="en-US" sz="3600" dirty="0">
                <a:solidFill>
                  <a:schemeClr val="bg2">
                    <a:lumMod val="25000"/>
                  </a:schemeClr>
                </a:solidFill>
              </a:rPr>
              <a:t>The Bureau of Indian Affairs (BIA) </a:t>
            </a:r>
            <a:r>
              <a:rPr lang="en-US" sz="3600" b="1" dirty="0">
                <a:solidFill>
                  <a:srgbClr val="C00000"/>
                </a:solidFill>
              </a:rPr>
              <a:t>Road Maintenance Program</a:t>
            </a:r>
            <a:r>
              <a:rPr lang="en-US" sz="3600" dirty="0">
                <a:solidFill>
                  <a:srgbClr val="C00000"/>
                </a:solidFill>
              </a:rPr>
              <a:t> </a:t>
            </a:r>
            <a:r>
              <a:rPr lang="en-US" sz="3600" dirty="0">
                <a:solidFill>
                  <a:schemeClr val="bg2">
                    <a:lumMod val="25000"/>
                  </a:schemeClr>
                </a:solidFill>
              </a:rPr>
              <a:t>covers the distribution and use of federal appropriations provided by Congress to the BIA in the annual </a:t>
            </a:r>
            <a:r>
              <a:rPr lang="en-US" sz="3600" b="1" dirty="0">
                <a:solidFill>
                  <a:srgbClr val="C00000"/>
                </a:solidFill>
              </a:rPr>
              <a:t>Department of the Interior and Related Agencies Appropriation Acts </a:t>
            </a:r>
            <a:r>
              <a:rPr lang="en-US" sz="3600" dirty="0">
                <a:solidFill>
                  <a:schemeClr val="bg2">
                    <a:lumMod val="25000"/>
                  </a:schemeClr>
                </a:solidFill>
              </a:rPr>
              <a:t>to maintain transportation facilities in Indian country.  </a:t>
            </a:r>
            <a:endParaRPr lang="en-US" sz="3600" dirty="0" smtClean="0">
              <a:solidFill>
                <a:schemeClr val="bg2">
                  <a:lumMod val="25000"/>
                </a:schemeClr>
              </a:solidFill>
            </a:endParaRPr>
          </a:p>
          <a:p>
            <a:pPr>
              <a:defRPr/>
            </a:pPr>
            <a:endParaRPr lang="en-US" sz="1200" dirty="0" smtClean="0">
              <a:solidFill>
                <a:schemeClr val="bg2">
                  <a:lumMod val="25000"/>
                </a:schemeClr>
              </a:solidFill>
            </a:endParaRPr>
          </a:p>
          <a:p>
            <a:pPr>
              <a:defRPr/>
            </a:pPr>
            <a:endParaRPr lang="en-US" sz="2400" dirty="0">
              <a:solidFill>
                <a:schemeClr val="bg2">
                  <a:lumMod val="25000"/>
                </a:schemeClr>
              </a:solidFill>
            </a:endParaRPr>
          </a:p>
        </p:txBody>
      </p:sp>
      <p:sp>
        <p:nvSpPr>
          <p:cNvPr id="4" name="Slide Number Placeholder 3"/>
          <p:cNvSpPr>
            <a:spLocks noGrp="1"/>
          </p:cNvSpPr>
          <p:nvPr>
            <p:ph type="sldNum" sz="quarter" idx="12"/>
          </p:nvPr>
        </p:nvSpPr>
        <p:spPr/>
        <p:txBody>
          <a:bodyPr/>
          <a:lstStyle/>
          <a:p>
            <a:pPr>
              <a:defRPr/>
            </a:pPr>
            <a:fld id="{8D732448-5D18-4FF0-BDD5-31F5A608C115}" type="slidenum">
              <a:rPr lang="en-US" smtClean="0">
                <a:solidFill>
                  <a:schemeClr val="bg2">
                    <a:lumMod val="25000"/>
                  </a:schemeClr>
                </a:solidFill>
              </a:rPr>
              <a:pPr>
                <a:defRPr/>
              </a:pPr>
              <a:t>2</a:t>
            </a:fld>
            <a:endParaRPr lang="en-US" dirty="0">
              <a:solidFill>
                <a:schemeClr val="bg2">
                  <a:lumMod val="25000"/>
                </a:schemeClr>
              </a:solidFill>
            </a:endParaRPr>
          </a:p>
        </p:txBody>
      </p:sp>
      <p:sp>
        <p:nvSpPr>
          <p:cNvPr id="5" name="TextBox 4"/>
          <p:cNvSpPr txBox="1"/>
          <p:nvPr/>
        </p:nvSpPr>
        <p:spPr>
          <a:xfrm>
            <a:off x="1066800" y="304800"/>
            <a:ext cx="6781800" cy="584200"/>
          </a:xfrm>
          <a:prstGeom prst="rect">
            <a:avLst/>
          </a:prstGeom>
          <a:noFill/>
        </p:spPr>
        <p:txBody>
          <a:bodyPr>
            <a:spAutoFit/>
          </a:bodyPr>
          <a:lstStyle/>
          <a:p>
            <a:pPr>
              <a:defRPr/>
            </a:pPr>
            <a:r>
              <a:rPr lang="en-US" sz="3200" dirty="0">
                <a:solidFill>
                  <a:srgbClr val="C00000"/>
                </a:solidFill>
                <a:effectLst>
                  <a:outerShdw blurRad="38100" dist="38100" dir="2700000" algn="tl">
                    <a:srgbClr val="000000">
                      <a:alpha val="43137"/>
                    </a:srgbClr>
                  </a:outerShdw>
                </a:effectLst>
              </a:rPr>
              <a:t>BIA Road Maintenance Program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22D70CE-FA4E-443C-8C4D-596B9AC89761}" type="slidenum">
              <a:rPr lang="en-US" smtClean="0">
                <a:solidFill>
                  <a:schemeClr val="bg2">
                    <a:lumMod val="10000"/>
                  </a:schemeClr>
                </a:solidFill>
              </a:rPr>
              <a:pPr>
                <a:defRPr/>
              </a:pPr>
              <a:t>20</a:t>
            </a:fld>
            <a:endParaRPr lang="en-US" dirty="0">
              <a:solidFill>
                <a:schemeClr val="bg2">
                  <a:lumMod val="10000"/>
                </a:schemeClr>
              </a:solidFill>
            </a:endParaRPr>
          </a:p>
        </p:txBody>
      </p:sp>
      <p:sp>
        <p:nvSpPr>
          <p:cNvPr id="36867" name="Rectangle 2"/>
          <p:cNvSpPr>
            <a:spLocks noChangeArrowheads="1"/>
          </p:cNvSpPr>
          <p:nvPr/>
        </p:nvSpPr>
        <p:spPr bwMode="auto">
          <a:xfrm>
            <a:off x="1143000" y="152400"/>
            <a:ext cx="7848600" cy="6708041"/>
          </a:xfrm>
          <a:prstGeom prst="rect">
            <a:avLst/>
          </a:prstGeom>
          <a:noFill/>
          <a:ln w="9525">
            <a:noFill/>
            <a:miter lim="800000"/>
            <a:headEnd/>
            <a:tailEnd/>
          </a:ln>
        </p:spPr>
        <p:txBody>
          <a:bodyPr wrap="square">
            <a:spAutoFit/>
          </a:bodyPr>
          <a:lstStyle/>
          <a:p>
            <a:r>
              <a:rPr lang="en-US" sz="2400" dirty="0" smtClean="0"/>
              <a:t>Twelve years ago, in </a:t>
            </a:r>
            <a:r>
              <a:rPr lang="en-US" sz="2400" u="sng" dirty="0"/>
              <a:t>2003</a:t>
            </a:r>
            <a:r>
              <a:rPr lang="en-US" sz="2400" dirty="0"/>
              <a:t>, the BIA estimated transportation funding needs for Indian country as follows:</a:t>
            </a:r>
          </a:p>
          <a:p>
            <a:endParaRPr lang="en-US" sz="1200" dirty="0"/>
          </a:p>
          <a:p>
            <a:pPr>
              <a:buFont typeface="Wingdings" pitchFamily="2" charset="2"/>
              <a:buChar char="q"/>
            </a:pPr>
            <a:r>
              <a:rPr lang="en-US" sz="2400" dirty="0"/>
              <a:t> $500 mil./annually for Indian Reservation Roads (IRR); </a:t>
            </a:r>
            <a:r>
              <a:rPr lang="en-US" sz="2400" dirty="0">
                <a:solidFill>
                  <a:srgbClr val="C00000"/>
                </a:solidFill>
              </a:rPr>
              <a:t>Congress actually appropriates $450 mil. annually for the IRR Program under SAFETEA-LU</a:t>
            </a:r>
          </a:p>
          <a:p>
            <a:pPr>
              <a:buFont typeface="Wingdings" pitchFamily="2" charset="2"/>
              <a:buChar char="q"/>
            </a:pPr>
            <a:r>
              <a:rPr lang="en-US" sz="2400" dirty="0"/>
              <a:t> $120 mil./annually for BIA road and bridge maintenance; </a:t>
            </a:r>
            <a:r>
              <a:rPr lang="en-US" sz="2400" dirty="0">
                <a:solidFill>
                  <a:srgbClr val="C00000"/>
                </a:solidFill>
              </a:rPr>
              <a:t>Congress appropriated only $</a:t>
            </a:r>
            <a:r>
              <a:rPr lang="en-US" sz="2400" dirty="0" smtClean="0">
                <a:solidFill>
                  <a:srgbClr val="C00000"/>
                </a:solidFill>
              </a:rPr>
              <a:t>26.46 </a:t>
            </a:r>
            <a:r>
              <a:rPr lang="en-US" sz="2400" dirty="0">
                <a:solidFill>
                  <a:srgbClr val="C00000"/>
                </a:solidFill>
              </a:rPr>
              <a:t>mil. in FY </a:t>
            </a:r>
            <a:r>
              <a:rPr lang="en-US" sz="2400" dirty="0" smtClean="0">
                <a:solidFill>
                  <a:srgbClr val="C00000"/>
                </a:solidFill>
              </a:rPr>
              <a:t>2015</a:t>
            </a:r>
            <a:endParaRPr lang="en-US" sz="2400" dirty="0">
              <a:solidFill>
                <a:srgbClr val="C00000"/>
              </a:solidFill>
            </a:endParaRPr>
          </a:p>
          <a:p>
            <a:pPr>
              <a:buFont typeface="Wingdings" pitchFamily="2" charset="2"/>
              <a:buChar char="q"/>
            </a:pPr>
            <a:r>
              <a:rPr lang="en-US" sz="2400" dirty="0"/>
              <a:t> $100 mil./annually for upgrading and expanding transit services and systems; </a:t>
            </a:r>
            <a:r>
              <a:rPr lang="en-US" sz="2400" dirty="0">
                <a:solidFill>
                  <a:srgbClr val="C00000"/>
                </a:solidFill>
              </a:rPr>
              <a:t>Congress appropriated </a:t>
            </a:r>
            <a:r>
              <a:rPr lang="en-US" sz="2400" dirty="0" smtClean="0">
                <a:solidFill>
                  <a:srgbClr val="C00000"/>
                </a:solidFill>
              </a:rPr>
              <a:t>$30 </a:t>
            </a:r>
            <a:r>
              <a:rPr lang="en-US" sz="2400" dirty="0">
                <a:solidFill>
                  <a:srgbClr val="C00000"/>
                </a:solidFill>
              </a:rPr>
              <a:t>mil. for Tribal Transit in FY </a:t>
            </a:r>
            <a:r>
              <a:rPr lang="en-US" sz="2400" dirty="0" smtClean="0">
                <a:solidFill>
                  <a:srgbClr val="C00000"/>
                </a:solidFill>
              </a:rPr>
              <a:t>2015</a:t>
            </a:r>
            <a:endParaRPr lang="en-US" sz="2400" dirty="0">
              <a:solidFill>
                <a:srgbClr val="C00000"/>
              </a:solidFill>
            </a:endParaRPr>
          </a:p>
          <a:p>
            <a:pPr>
              <a:buFont typeface="Wingdings" pitchFamily="2" charset="2"/>
              <a:buChar char="q"/>
            </a:pPr>
            <a:r>
              <a:rPr lang="en-US" sz="2400" dirty="0"/>
              <a:t> $50 mil./annually for bridge rehabilitation and replacement; </a:t>
            </a:r>
            <a:r>
              <a:rPr lang="en-US" sz="2400" dirty="0">
                <a:solidFill>
                  <a:srgbClr val="C00000"/>
                </a:solidFill>
              </a:rPr>
              <a:t>Congress </a:t>
            </a:r>
            <a:r>
              <a:rPr lang="en-US" sz="2400" dirty="0" smtClean="0">
                <a:solidFill>
                  <a:srgbClr val="C00000"/>
                </a:solidFill>
              </a:rPr>
              <a:t>reduced funding for the TTP Bridge Program to $9 million annually (2% takedown) under MAP-21.  This represents a 35% cut from SAFETEA-LU’s $14 million funding level.</a:t>
            </a:r>
            <a:endParaRPr lang="en-US" sz="2400" dirty="0">
              <a:solidFill>
                <a:srgbClr val="C0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867650" cy="1143000"/>
          </a:xfrm>
        </p:spPr>
        <p:txBody>
          <a:bodyPr/>
          <a:lstStyle/>
          <a:p>
            <a:pPr eaLnBrk="1" hangingPunct="1">
              <a:defRPr/>
            </a:pPr>
            <a:r>
              <a:rPr lang="en-US" sz="3200" dirty="0" smtClean="0">
                <a:solidFill>
                  <a:srgbClr val="C00000"/>
                </a:solidFill>
              </a:rPr>
              <a:t>Understanding the BIA Road Maintenance Program </a:t>
            </a:r>
            <a:endParaRPr lang="en-US" sz="3200" dirty="0"/>
          </a:p>
        </p:txBody>
      </p:sp>
      <p:sp>
        <p:nvSpPr>
          <p:cNvPr id="4" name="Slide Number Placeholder 3"/>
          <p:cNvSpPr>
            <a:spLocks noGrp="1"/>
          </p:cNvSpPr>
          <p:nvPr>
            <p:ph type="sldNum" sz="quarter" idx="12"/>
          </p:nvPr>
        </p:nvSpPr>
        <p:spPr/>
        <p:txBody>
          <a:bodyPr/>
          <a:lstStyle/>
          <a:p>
            <a:pPr>
              <a:defRPr/>
            </a:pPr>
            <a:fld id="{A69F9F41-1AA0-4715-9DE6-4F2B309B7B70}" type="slidenum">
              <a:rPr lang="en-US" smtClean="0">
                <a:solidFill>
                  <a:schemeClr val="bg2">
                    <a:lumMod val="25000"/>
                  </a:schemeClr>
                </a:solidFill>
              </a:rPr>
              <a:pPr>
                <a:defRPr/>
              </a:pPr>
              <a:t>21</a:t>
            </a:fld>
            <a:endParaRPr lang="en-US" dirty="0">
              <a:solidFill>
                <a:schemeClr val="bg2">
                  <a:lumMod val="25000"/>
                </a:schemeClr>
              </a:solidFill>
            </a:endParaRPr>
          </a:p>
        </p:txBody>
      </p:sp>
      <p:graphicFrame>
        <p:nvGraphicFramePr>
          <p:cNvPr id="3" name="Object 90"/>
          <p:cNvGraphicFramePr>
            <a:graphicFrameLocks noGrp="1" noChangeAspect="1"/>
          </p:cNvGraphicFramePr>
          <p:nvPr>
            <p:ph idx="1"/>
            <p:extLst>
              <p:ext uri="{D42A27DB-BD31-4B8C-83A1-F6EECF244321}">
                <p14:modId xmlns:p14="http://schemas.microsoft.com/office/powerpoint/2010/main" val="2510133557"/>
              </p:ext>
            </p:extLst>
          </p:nvPr>
        </p:nvGraphicFramePr>
        <p:xfrm>
          <a:off x="-1371600" y="3581401"/>
          <a:ext cx="11834244" cy="3733800"/>
        </p:xfrm>
        <a:graphic>
          <a:graphicData uri="http://schemas.openxmlformats.org/drawingml/2006/chart">
            <c:chart xmlns:c="http://schemas.openxmlformats.org/drawingml/2006/chart" xmlns:r="http://schemas.openxmlformats.org/officeDocument/2006/relationships" r:id="rId2"/>
          </a:graphicData>
        </a:graphic>
      </p:graphicFrame>
      <p:sp>
        <p:nvSpPr>
          <p:cNvPr id="3077" name="Rectangle 6"/>
          <p:cNvSpPr>
            <a:spLocks noChangeArrowheads="1"/>
          </p:cNvSpPr>
          <p:nvPr/>
        </p:nvSpPr>
        <p:spPr bwMode="auto">
          <a:xfrm>
            <a:off x="1295400" y="1447800"/>
            <a:ext cx="6248400" cy="369888"/>
          </a:xfrm>
          <a:prstGeom prst="rect">
            <a:avLst/>
          </a:prstGeom>
          <a:noFill/>
          <a:ln w="9525">
            <a:noFill/>
            <a:miter lim="800000"/>
            <a:headEnd/>
            <a:tailEnd/>
          </a:ln>
        </p:spPr>
        <p:txBody>
          <a:bodyPr>
            <a:spAutoFit/>
          </a:bodyPr>
          <a:lstStyle/>
          <a:p>
            <a:pPr algn="ctr"/>
            <a:r>
              <a:rPr lang="en-US" dirty="0"/>
              <a:t>Miles of </a:t>
            </a:r>
            <a:r>
              <a:rPr lang="en-US" dirty="0" smtClean="0"/>
              <a:t>Existing BIA </a:t>
            </a:r>
            <a:r>
              <a:rPr lang="en-US" dirty="0"/>
              <a:t>Roads by Region vary</a:t>
            </a:r>
          </a:p>
        </p:txBody>
      </p:sp>
      <p:graphicFrame>
        <p:nvGraphicFramePr>
          <p:cNvPr id="8" name="Table 7"/>
          <p:cNvGraphicFramePr>
            <a:graphicFrameLocks noGrp="1"/>
          </p:cNvGraphicFramePr>
          <p:nvPr>
            <p:extLst>
              <p:ext uri="{D42A27DB-BD31-4B8C-83A1-F6EECF244321}">
                <p14:modId xmlns:p14="http://schemas.microsoft.com/office/powerpoint/2010/main" val="2801357142"/>
              </p:ext>
            </p:extLst>
          </p:nvPr>
        </p:nvGraphicFramePr>
        <p:xfrm>
          <a:off x="1143000" y="2133600"/>
          <a:ext cx="7848598" cy="1295400"/>
        </p:xfrm>
        <a:graphic>
          <a:graphicData uri="http://schemas.openxmlformats.org/drawingml/2006/table">
            <a:tbl>
              <a:tblPr/>
              <a:tblGrid>
                <a:gridCol w="533400"/>
                <a:gridCol w="675691"/>
                <a:gridCol w="601546"/>
                <a:gridCol w="516039"/>
                <a:gridCol w="579044"/>
                <a:gridCol w="729056"/>
                <a:gridCol w="592545"/>
                <a:gridCol w="496538"/>
                <a:gridCol w="709554"/>
                <a:gridCol w="526540"/>
                <a:gridCol w="679552"/>
                <a:gridCol w="604547"/>
                <a:gridCol w="604546"/>
              </a:tblGrid>
              <a:tr h="69752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900" b="1" i="0" u="none" strike="noStrike" cap="none" normalizeH="0" baseline="0" dirty="0" smtClean="0">
                          <a:ln>
                            <a:noFill/>
                          </a:ln>
                          <a:solidFill>
                            <a:schemeClr val="tx1"/>
                          </a:solidFill>
                          <a:effectLst>
                            <a:outerShdw blurRad="38100" dist="38100" dir="2700000" algn="tl">
                              <a:srgbClr val="000000"/>
                            </a:outerShdw>
                          </a:effectLst>
                          <a:latin typeface="Arial Narrow" pitchFamily="34" charset="0"/>
                        </a:rPr>
                        <a:t>Great Plains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900" b="1" i="0" u="none" strike="noStrike" cap="none" normalizeH="0" baseline="0" dirty="0" smtClean="0">
                          <a:ln>
                            <a:noFill/>
                          </a:ln>
                          <a:solidFill>
                            <a:schemeClr val="tx1"/>
                          </a:solidFill>
                          <a:effectLst>
                            <a:outerShdw blurRad="38100" dist="38100" dir="2700000" algn="tl">
                              <a:srgbClr val="000000"/>
                            </a:outerShdw>
                          </a:effectLst>
                          <a:latin typeface="Arial Narrow" pitchFamily="34" charset="0"/>
                        </a:rPr>
                        <a:t>Southern Plains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900" b="1" i="0" u="none" strike="noStrike" cap="none" normalizeH="0" baseline="0" dirty="0" smtClean="0">
                          <a:ln>
                            <a:noFill/>
                          </a:ln>
                          <a:solidFill>
                            <a:schemeClr val="tx1"/>
                          </a:solidFill>
                          <a:effectLst>
                            <a:outerShdw blurRad="38100" dist="38100" dir="2700000" algn="tl">
                              <a:srgbClr val="000000"/>
                            </a:outerShdw>
                          </a:effectLst>
                          <a:latin typeface="Arial Narrow" pitchFamily="34" charset="0"/>
                        </a:rPr>
                        <a:t>Rocky Mtn.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900" b="1" i="0" u="none" strike="noStrike" cap="none" normalizeH="0" baseline="0" dirty="0" smtClean="0">
                          <a:ln>
                            <a:noFill/>
                          </a:ln>
                          <a:solidFill>
                            <a:schemeClr val="tx1"/>
                          </a:solidFill>
                          <a:effectLst>
                            <a:outerShdw blurRad="38100" dist="38100" dir="2700000" algn="tl">
                              <a:srgbClr val="000000"/>
                            </a:outerShdw>
                          </a:effectLst>
                          <a:latin typeface="Arial Narrow" pitchFamily="34" charset="0"/>
                        </a:rPr>
                        <a:t>Alaska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900" b="1" i="0" u="none" strike="noStrike" cap="none" normalizeH="0" baseline="0" dirty="0" smtClean="0">
                          <a:ln>
                            <a:noFill/>
                          </a:ln>
                          <a:solidFill>
                            <a:schemeClr val="tx1"/>
                          </a:solidFill>
                          <a:effectLst>
                            <a:outerShdw blurRad="38100" dist="38100" dir="2700000" algn="tl">
                              <a:srgbClr val="000000"/>
                            </a:outerShdw>
                          </a:effectLst>
                          <a:latin typeface="Arial Narrow" pitchFamily="34" charset="0"/>
                        </a:rPr>
                        <a:t>Midwest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900" b="1" i="0" u="none" strike="noStrike" cap="none" normalizeH="0" baseline="0" dirty="0" smtClean="0">
                          <a:ln>
                            <a:noFill/>
                          </a:ln>
                          <a:solidFill>
                            <a:schemeClr val="tx1"/>
                          </a:solidFill>
                          <a:effectLst>
                            <a:outerShdw blurRad="38100" dist="38100" dir="2700000" algn="tl">
                              <a:srgbClr val="000000"/>
                            </a:outerShdw>
                          </a:effectLst>
                          <a:latin typeface="Arial Narrow" pitchFamily="34" charset="0"/>
                        </a:rPr>
                        <a:t>Eastern Oklahoma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900" b="1" i="0" u="none" strike="noStrike" cap="none" normalizeH="0" baseline="0" dirty="0" smtClean="0">
                          <a:ln>
                            <a:noFill/>
                          </a:ln>
                          <a:solidFill>
                            <a:schemeClr val="tx1"/>
                          </a:solidFill>
                          <a:effectLst>
                            <a:outerShdw blurRad="38100" dist="38100" dir="2700000" algn="tl">
                              <a:srgbClr val="000000"/>
                            </a:outerShdw>
                          </a:effectLst>
                          <a:latin typeface="Arial Narrow" pitchFamily="34" charset="0"/>
                        </a:rPr>
                        <a:t>Western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900" b="1" i="0" u="none" strike="noStrike" cap="none" normalizeH="0" baseline="0" dirty="0" smtClean="0">
                          <a:ln>
                            <a:noFill/>
                          </a:ln>
                          <a:solidFill>
                            <a:schemeClr val="tx1"/>
                          </a:solidFill>
                          <a:effectLst>
                            <a:outerShdw blurRad="38100" dist="38100" dir="2700000" algn="tl">
                              <a:srgbClr val="000000"/>
                            </a:outerShdw>
                          </a:effectLst>
                          <a:latin typeface="Arial Narrow" pitchFamily="34" charset="0"/>
                        </a:rPr>
                        <a:t>Pacific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900" b="1" i="0" u="none" strike="noStrike" cap="none" normalizeH="0" baseline="0" dirty="0" smtClean="0">
                          <a:ln>
                            <a:noFill/>
                          </a:ln>
                          <a:solidFill>
                            <a:schemeClr val="tx1"/>
                          </a:solidFill>
                          <a:effectLst>
                            <a:outerShdw blurRad="38100" dist="38100" dir="2700000" algn="tl">
                              <a:srgbClr val="000000"/>
                            </a:outerShdw>
                          </a:effectLst>
                          <a:latin typeface="Arial Narrow" pitchFamily="34" charset="0"/>
                        </a:rPr>
                        <a:t>Southwest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900" b="1" i="0" u="none" strike="noStrike" cap="none" normalizeH="0" baseline="0" dirty="0" smtClean="0">
                          <a:ln>
                            <a:noFill/>
                          </a:ln>
                          <a:solidFill>
                            <a:schemeClr val="tx1"/>
                          </a:solidFill>
                          <a:effectLst>
                            <a:outerShdw blurRad="38100" dist="38100" dir="2700000" algn="tl">
                              <a:srgbClr val="000000"/>
                            </a:outerShdw>
                          </a:effectLst>
                          <a:latin typeface="Arial Narrow" pitchFamily="34" charset="0"/>
                        </a:rPr>
                        <a:t>Navajo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900" b="1" i="0" u="none" strike="noStrike" cap="none" normalizeH="0" baseline="0" dirty="0" smtClean="0">
                          <a:ln>
                            <a:noFill/>
                          </a:ln>
                          <a:solidFill>
                            <a:schemeClr val="tx1"/>
                          </a:solidFill>
                          <a:effectLst>
                            <a:outerShdw blurRad="38100" dist="38100" dir="2700000" algn="tl">
                              <a:srgbClr val="000000"/>
                            </a:outerShdw>
                          </a:effectLst>
                          <a:latin typeface="Arial Narrow" pitchFamily="34" charset="0"/>
                        </a:rPr>
                        <a:t>Northwest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900" b="1" i="0" u="none" strike="noStrike" cap="none" normalizeH="0" baseline="0" dirty="0" smtClean="0">
                          <a:ln>
                            <a:noFill/>
                          </a:ln>
                          <a:solidFill>
                            <a:schemeClr val="tx1"/>
                          </a:solidFill>
                          <a:effectLst>
                            <a:outerShdw blurRad="38100" dist="38100" dir="2700000" algn="tl">
                              <a:srgbClr val="000000"/>
                            </a:outerShdw>
                          </a:effectLst>
                          <a:latin typeface="Arial Narrow" pitchFamily="34" charset="0"/>
                        </a:rPr>
                        <a:t>Eastern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9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rPr>
                        <a:t>Total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7877">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9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rPr>
                        <a:t>2037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9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rPr>
                        <a:t>277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9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rPr>
                        <a:t>2547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9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rPr>
                        <a:t>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9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rPr>
                        <a:t>1674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9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9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rPr>
                        <a:t>6301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9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rPr>
                        <a:t>747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9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rPr>
                        <a:t>4753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9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rPr>
                        <a:t>5979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9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rPr>
                        <a:t>3454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9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rPr>
                        <a:t>1184</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9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9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rPr>
                        <a:t>28987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867650" cy="1143000"/>
          </a:xfrm>
        </p:spPr>
        <p:txBody>
          <a:bodyPr>
            <a:normAutofit/>
          </a:bodyPr>
          <a:lstStyle/>
          <a:p>
            <a:r>
              <a:rPr lang="en-US" sz="3200" dirty="0" smtClean="0">
                <a:solidFill>
                  <a:srgbClr val="C00000"/>
                </a:solidFill>
              </a:rPr>
              <a:t>Understanding the BIA Road Maintenance Program </a:t>
            </a:r>
            <a:endParaRPr lang="en-US" sz="3200" dirty="0"/>
          </a:p>
        </p:txBody>
      </p:sp>
      <p:sp>
        <p:nvSpPr>
          <p:cNvPr id="4" name="Slide Number Placeholder 3"/>
          <p:cNvSpPr>
            <a:spLocks noGrp="1"/>
          </p:cNvSpPr>
          <p:nvPr>
            <p:ph type="sldNum" sz="quarter" idx="12"/>
          </p:nvPr>
        </p:nvSpPr>
        <p:spPr/>
        <p:txBody>
          <a:bodyPr/>
          <a:lstStyle/>
          <a:p>
            <a:pPr>
              <a:defRPr/>
            </a:pPr>
            <a:fld id="{B8886F12-969F-4FE8-981C-164455632A88}" type="slidenum">
              <a:rPr lang="en-US" smtClean="0"/>
              <a:pPr>
                <a:defRPr/>
              </a:pPr>
              <a:t>22</a:t>
            </a:fld>
            <a:endParaRPr lang="en-US" dirty="0"/>
          </a:p>
        </p:txBody>
      </p:sp>
      <p:graphicFrame>
        <p:nvGraphicFramePr>
          <p:cNvPr id="6" name="Object 2"/>
          <p:cNvGraphicFramePr>
            <a:graphicFrameLocks noGrp="1" noChangeAspect="1"/>
          </p:cNvGraphicFramePr>
          <p:nvPr>
            <p:ph idx="1"/>
          </p:nvPr>
        </p:nvGraphicFramePr>
        <p:xfrm>
          <a:off x="1485900" y="1833107"/>
          <a:ext cx="7397750" cy="402998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2895600" y="1524000"/>
            <a:ext cx="4934684" cy="369332"/>
          </a:xfrm>
          <a:prstGeom prst="rect">
            <a:avLst/>
          </a:prstGeom>
          <a:noFill/>
        </p:spPr>
        <p:txBody>
          <a:bodyPr wrap="none" rtlCol="0">
            <a:spAutoFit/>
          </a:bodyPr>
          <a:lstStyle/>
          <a:p>
            <a:pPr algn="ctr"/>
            <a:r>
              <a:rPr lang="en-US" dirty="0" smtClean="0"/>
              <a:t>Number of BIA System Bridges by Region Vary</a:t>
            </a:r>
            <a:endParaRPr lang="en-US" dirty="0"/>
          </a:p>
        </p:txBody>
      </p:sp>
    </p:spTree>
    <p:extLst>
      <p:ext uri="{BB962C8B-B14F-4D97-AF65-F5344CB8AC3E}">
        <p14:creationId xmlns:p14="http://schemas.microsoft.com/office/powerpoint/2010/main" val="21324153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791450" cy="1143000"/>
          </a:xfrm>
        </p:spPr>
        <p:txBody>
          <a:bodyPr/>
          <a:lstStyle/>
          <a:p>
            <a:pPr eaLnBrk="1" hangingPunct="1">
              <a:defRPr/>
            </a:pPr>
            <a:r>
              <a:rPr lang="en-US" sz="3200" dirty="0" smtClean="0">
                <a:solidFill>
                  <a:srgbClr val="C00000"/>
                </a:solidFill>
              </a:rPr>
              <a:t>Understanding the BIA Road Maintenance Program </a:t>
            </a:r>
            <a:endParaRPr lang="en-US" sz="3200" dirty="0"/>
          </a:p>
        </p:txBody>
      </p:sp>
      <p:sp>
        <p:nvSpPr>
          <p:cNvPr id="4" name="Slide Number Placeholder 3"/>
          <p:cNvSpPr>
            <a:spLocks noGrp="1"/>
          </p:cNvSpPr>
          <p:nvPr>
            <p:ph type="sldNum" sz="quarter" idx="12"/>
          </p:nvPr>
        </p:nvSpPr>
        <p:spPr/>
        <p:txBody>
          <a:bodyPr/>
          <a:lstStyle/>
          <a:p>
            <a:pPr>
              <a:defRPr/>
            </a:pPr>
            <a:fld id="{E00A97CD-85E4-41DE-BB66-378A0ACB35FD}" type="slidenum">
              <a:rPr lang="en-US" smtClean="0">
                <a:solidFill>
                  <a:schemeClr val="bg2">
                    <a:lumMod val="25000"/>
                  </a:schemeClr>
                </a:solidFill>
              </a:rPr>
              <a:pPr>
                <a:defRPr/>
              </a:pPr>
              <a:t>23</a:t>
            </a:fld>
            <a:endParaRPr lang="en-US" dirty="0">
              <a:solidFill>
                <a:schemeClr val="bg2">
                  <a:lumMod val="25000"/>
                </a:schemeClr>
              </a:solidFill>
            </a:endParaRPr>
          </a:p>
        </p:txBody>
      </p:sp>
      <p:graphicFrame>
        <p:nvGraphicFramePr>
          <p:cNvPr id="3" name="Object 10"/>
          <p:cNvGraphicFramePr>
            <a:graphicFrameLocks noGrp="1" noChangeAspect="1"/>
          </p:cNvGraphicFramePr>
          <p:nvPr>
            <p:ph idx="1"/>
            <p:extLst>
              <p:ext uri="{D42A27DB-BD31-4B8C-83A1-F6EECF244321}">
                <p14:modId xmlns:p14="http://schemas.microsoft.com/office/powerpoint/2010/main" val="990048951"/>
              </p:ext>
            </p:extLst>
          </p:nvPr>
        </p:nvGraphicFramePr>
        <p:xfrm>
          <a:off x="155575" y="2362200"/>
          <a:ext cx="9290050" cy="4349749"/>
        </p:xfrm>
        <a:graphic>
          <a:graphicData uri="http://schemas.openxmlformats.org/drawingml/2006/chart">
            <c:chart xmlns:c="http://schemas.openxmlformats.org/drawingml/2006/chart" xmlns:r="http://schemas.openxmlformats.org/officeDocument/2006/relationships" r:id="rId2"/>
          </a:graphicData>
        </a:graphic>
      </p:graphicFrame>
      <p:sp>
        <p:nvSpPr>
          <p:cNvPr id="5125" name="Rectangle 7"/>
          <p:cNvSpPr>
            <a:spLocks noChangeArrowheads="1"/>
          </p:cNvSpPr>
          <p:nvPr/>
        </p:nvSpPr>
        <p:spPr bwMode="auto">
          <a:xfrm>
            <a:off x="1295400" y="5827713"/>
            <a:ext cx="7010400" cy="646112"/>
          </a:xfrm>
          <a:prstGeom prst="rect">
            <a:avLst/>
          </a:prstGeom>
          <a:noFill/>
          <a:ln w="9525">
            <a:noFill/>
            <a:miter lim="800000"/>
            <a:headEnd/>
            <a:tailEnd/>
          </a:ln>
        </p:spPr>
        <p:txBody>
          <a:bodyPr>
            <a:spAutoFit/>
          </a:bodyPr>
          <a:lstStyle/>
          <a:p>
            <a:r>
              <a:rPr lang="en-US" dirty="0" smtClean="0"/>
              <a:t>93% </a:t>
            </a:r>
            <a:r>
              <a:rPr lang="en-US" dirty="0"/>
              <a:t>of BIA Road Miles are located in 7 BIA Regions (Navajo, Western, SW, NW, </a:t>
            </a:r>
            <a:r>
              <a:rPr lang="en-US" dirty="0" err="1"/>
              <a:t>Rcky</a:t>
            </a:r>
            <a:r>
              <a:rPr lang="en-US" dirty="0"/>
              <a:t> Mtn, Midwest and Great Plains).</a:t>
            </a:r>
          </a:p>
        </p:txBody>
      </p:sp>
      <p:sp>
        <p:nvSpPr>
          <p:cNvPr id="5126" name="TextBox 8"/>
          <p:cNvSpPr txBox="1">
            <a:spLocks noChangeArrowheads="1"/>
          </p:cNvSpPr>
          <p:nvPr/>
        </p:nvSpPr>
        <p:spPr bwMode="auto">
          <a:xfrm>
            <a:off x="1143000" y="1524000"/>
            <a:ext cx="7848600" cy="1200150"/>
          </a:xfrm>
          <a:prstGeom prst="rect">
            <a:avLst/>
          </a:prstGeom>
          <a:noFill/>
          <a:ln w="9525">
            <a:noFill/>
            <a:miter lim="800000"/>
            <a:headEnd/>
            <a:tailEnd/>
          </a:ln>
        </p:spPr>
        <p:txBody>
          <a:bodyPr>
            <a:spAutoFit/>
          </a:bodyPr>
          <a:lstStyle/>
          <a:p>
            <a:r>
              <a:rPr lang="en-US" dirty="0"/>
              <a:t>Some BIA Regions receive little or no BIA Road Maintenance Program funds.  Therefore, those Regions’ tribes do not have as great an incentive to support increases to the </a:t>
            </a:r>
            <a:r>
              <a:rPr lang="en-US" dirty="0" smtClean="0"/>
              <a:t>BIA Road Maintenance Program (TPA) during TIBC meetings as do other tribes.  </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943850" cy="1143000"/>
          </a:xfrm>
        </p:spPr>
        <p:txBody>
          <a:bodyPr/>
          <a:lstStyle/>
          <a:p>
            <a:pPr>
              <a:defRPr/>
            </a:pPr>
            <a:r>
              <a:rPr lang="en-US" sz="3200" dirty="0" smtClean="0">
                <a:solidFill>
                  <a:srgbClr val="C00000"/>
                </a:solidFill>
              </a:rPr>
              <a:t>Understanding the BIA Road Maintenance Program Funding Formula </a:t>
            </a:r>
            <a:endParaRPr lang="en-US" sz="3200" dirty="0"/>
          </a:p>
        </p:txBody>
      </p:sp>
      <p:sp>
        <p:nvSpPr>
          <p:cNvPr id="37891" name="Content Placeholder 2"/>
          <p:cNvSpPr>
            <a:spLocks noGrp="1"/>
          </p:cNvSpPr>
          <p:nvPr>
            <p:ph idx="1"/>
          </p:nvPr>
        </p:nvSpPr>
        <p:spPr>
          <a:xfrm>
            <a:off x="838200" y="1447800"/>
            <a:ext cx="8096250" cy="4800600"/>
          </a:xfrm>
        </p:spPr>
        <p:txBody>
          <a:bodyPr/>
          <a:lstStyle/>
          <a:p>
            <a:pPr>
              <a:buFont typeface="Wingdings 2" pitchFamily="18" charset="2"/>
              <a:buNone/>
            </a:pPr>
            <a:r>
              <a:rPr lang="en-US" dirty="0" smtClean="0"/>
              <a:t>	Although the BIA calculates and distributes Road Maintenance Program funds based on </a:t>
            </a:r>
            <a:r>
              <a:rPr lang="en-US" u="sng" dirty="0" smtClean="0"/>
              <a:t>historical percentages</a:t>
            </a:r>
            <a:r>
              <a:rPr lang="en-US" dirty="0" smtClean="0"/>
              <a:t> of each tribe’s BIA System roads and bridges, regulations for the TTP Program (25 C.F.R. Part 170) </a:t>
            </a:r>
            <a:r>
              <a:rPr lang="en-US" u="sng" dirty="0" smtClean="0"/>
              <a:t>expanded</a:t>
            </a:r>
            <a:r>
              <a:rPr lang="en-US" dirty="0" smtClean="0"/>
              <a:t> the class of public transportation facilities </a:t>
            </a:r>
            <a:r>
              <a:rPr lang="en-US" u="sng" dirty="0" smtClean="0"/>
              <a:t>eligible</a:t>
            </a:r>
            <a:r>
              <a:rPr lang="en-US" dirty="0" smtClean="0"/>
              <a:t> for BIA Road Maintenance Program expenditures. </a:t>
            </a:r>
          </a:p>
        </p:txBody>
      </p:sp>
      <p:sp>
        <p:nvSpPr>
          <p:cNvPr id="4" name="Slide Number Placeholder 3"/>
          <p:cNvSpPr>
            <a:spLocks noGrp="1"/>
          </p:cNvSpPr>
          <p:nvPr>
            <p:ph type="sldNum" sz="quarter" idx="12"/>
          </p:nvPr>
        </p:nvSpPr>
        <p:spPr/>
        <p:txBody>
          <a:bodyPr/>
          <a:lstStyle/>
          <a:p>
            <a:pPr>
              <a:defRPr/>
            </a:pPr>
            <a:fld id="{C667A522-6CA5-4555-BBD8-39F17D173F39}" type="slidenum">
              <a:rPr lang="en-US" smtClean="0">
                <a:solidFill>
                  <a:schemeClr val="bg2">
                    <a:lumMod val="25000"/>
                  </a:schemeClr>
                </a:solidFill>
              </a:rPr>
              <a:pPr>
                <a:defRPr/>
              </a:pPr>
              <a:t>24</a:t>
            </a:fld>
            <a:endParaRPr lang="en-US"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867650" cy="1143000"/>
          </a:xfrm>
        </p:spPr>
        <p:txBody>
          <a:bodyPr/>
          <a:lstStyle/>
          <a:p>
            <a:pPr>
              <a:defRPr/>
            </a:pPr>
            <a:r>
              <a:rPr lang="en-US" sz="3200" dirty="0" smtClean="0">
                <a:solidFill>
                  <a:srgbClr val="C00000"/>
                </a:solidFill>
              </a:rPr>
              <a:t>Understanding the BIA Road Maintenance Program </a:t>
            </a:r>
            <a:endParaRPr lang="en-US" sz="3200" dirty="0"/>
          </a:p>
        </p:txBody>
      </p:sp>
      <p:sp>
        <p:nvSpPr>
          <p:cNvPr id="38915" name="Content Placeholder 2"/>
          <p:cNvSpPr>
            <a:spLocks noGrp="1"/>
          </p:cNvSpPr>
          <p:nvPr>
            <p:ph idx="1"/>
          </p:nvPr>
        </p:nvSpPr>
        <p:spPr>
          <a:xfrm>
            <a:off x="685800" y="1447800"/>
            <a:ext cx="8458200" cy="4800600"/>
          </a:xfrm>
        </p:spPr>
        <p:txBody>
          <a:bodyPr/>
          <a:lstStyle/>
          <a:p>
            <a:pPr>
              <a:buFont typeface="Wingdings 2" pitchFamily="18" charset="2"/>
              <a:buNone/>
            </a:pPr>
            <a:r>
              <a:rPr lang="en-US" dirty="0" smtClean="0"/>
              <a:t>	The following public transportation facilities are eligible for maintenance under the BIA Road Maintenance Program:</a:t>
            </a:r>
          </a:p>
          <a:p>
            <a:pPr>
              <a:buFont typeface="Wingdings 2" pitchFamily="18" charset="2"/>
              <a:buNone/>
            </a:pPr>
            <a:r>
              <a:rPr lang="en-US" dirty="0" smtClean="0"/>
              <a:t>  </a:t>
            </a:r>
            <a:r>
              <a:rPr lang="en-US" sz="2800" dirty="0" smtClean="0"/>
              <a:t>1.  BIA road systems and related road appurtenances (signs, striping, guardrails, etc.), highway bridges, boardwalks, adjacent parking areas, maintenance yards, bus stations, pedestrian walkways, paths, bike and other trails, BIA </a:t>
            </a:r>
            <a:r>
              <a:rPr lang="en-US" sz="2800" u="sng" dirty="0" smtClean="0"/>
              <a:t>and tribal post-secondary school roads</a:t>
            </a:r>
            <a:r>
              <a:rPr lang="en-US" sz="2800" dirty="0" smtClean="0"/>
              <a:t> and parking lots built with IRR Program funds, public access roads to airports, motorized vehicle trails.</a:t>
            </a:r>
          </a:p>
        </p:txBody>
      </p:sp>
      <p:sp>
        <p:nvSpPr>
          <p:cNvPr id="4" name="Slide Number Placeholder 3"/>
          <p:cNvSpPr>
            <a:spLocks noGrp="1"/>
          </p:cNvSpPr>
          <p:nvPr>
            <p:ph type="sldNum" sz="quarter" idx="12"/>
          </p:nvPr>
        </p:nvSpPr>
        <p:spPr/>
        <p:txBody>
          <a:bodyPr/>
          <a:lstStyle/>
          <a:p>
            <a:pPr>
              <a:defRPr/>
            </a:pPr>
            <a:fld id="{BE2ADECF-CA89-4C75-BE8B-CEF435549642}" type="slidenum">
              <a:rPr lang="en-US" smtClean="0">
                <a:solidFill>
                  <a:schemeClr val="bg2">
                    <a:lumMod val="25000"/>
                  </a:schemeClr>
                </a:solidFill>
              </a:rPr>
              <a:pPr>
                <a:defRPr/>
              </a:pPr>
              <a:t>25</a:t>
            </a:fld>
            <a:endParaRPr lang="en-US"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943850" cy="1143000"/>
          </a:xfrm>
        </p:spPr>
        <p:txBody>
          <a:bodyPr/>
          <a:lstStyle/>
          <a:p>
            <a:pPr>
              <a:defRPr/>
            </a:pPr>
            <a:r>
              <a:rPr lang="en-US" sz="3200" dirty="0" smtClean="0">
                <a:solidFill>
                  <a:srgbClr val="C00000"/>
                </a:solidFill>
              </a:rPr>
              <a:t>Understanding the BIA Road Maintenance Program </a:t>
            </a:r>
            <a:endParaRPr lang="en-US" sz="3200" dirty="0"/>
          </a:p>
        </p:txBody>
      </p:sp>
      <p:sp>
        <p:nvSpPr>
          <p:cNvPr id="39939" name="Content Placeholder 2"/>
          <p:cNvSpPr>
            <a:spLocks noGrp="1"/>
          </p:cNvSpPr>
          <p:nvPr>
            <p:ph idx="1"/>
          </p:nvPr>
        </p:nvSpPr>
        <p:spPr>
          <a:xfrm>
            <a:off x="685800" y="1447800"/>
            <a:ext cx="8458200" cy="4800600"/>
          </a:xfrm>
        </p:spPr>
        <p:txBody>
          <a:bodyPr/>
          <a:lstStyle/>
          <a:p>
            <a:pPr>
              <a:buFont typeface="Wingdings 2" pitchFamily="18" charset="2"/>
              <a:buNone/>
            </a:pPr>
            <a:r>
              <a:rPr lang="en-US" dirty="0" smtClean="0"/>
              <a:t>	Other Allowable uses of BIA Road Maintenance Program funds:</a:t>
            </a:r>
          </a:p>
          <a:p>
            <a:pPr>
              <a:buFont typeface="Wingdings 2" pitchFamily="18" charset="2"/>
              <a:buNone/>
            </a:pPr>
            <a:endParaRPr lang="en-US" sz="1200" dirty="0" smtClean="0"/>
          </a:p>
          <a:p>
            <a:pPr>
              <a:buFont typeface="Wingdings 2" pitchFamily="18" charset="2"/>
              <a:buNone/>
            </a:pPr>
            <a:r>
              <a:rPr lang="en-US" sz="2400" dirty="0" smtClean="0"/>
              <a:t>   2.  </a:t>
            </a:r>
            <a:r>
              <a:rPr lang="en-US" sz="2400" u="sng" dirty="0" smtClean="0"/>
              <a:t>Tribal transportation facilities such as public roads, highway bridges, trails and bus stations</a:t>
            </a:r>
            <a:r>
              <a:rPr lang="en-US" sz="2400" dirty="0" smtClean="0"/>
              <a:t>; and </a:t>
            </a:r>
          </a:p>
          <a:p>
            <a:pPr>
              <a:buFont typeface="Wingdings 2" pitchFamily="18" charset="2"/>
              <a:buNone/>
            </a:pPr>
            <a:endParaRPr lang="en-US" sz="2400" dirty="0" smtClean="0"/>
          </a:p>
          <a:p>
            <a:pPr>
              <a:buFont typeface="Wingdings 2" pitchFamily="18" charset="2"/>
              <a:buNone/>
            </a:pPr>
            <a:r>
              <a:rPr lang="en-US" sz="2400" dirty="0" smtClean="0"/>
              <a:t>	3.  Non-BIA/non-Tribal transportation facilities </a:t>
            </a:r>
            <a:r>
              <a:rPr lang="en-US" sz="2400" u="sng" dirty="0" smtClean="0"/>
              <a:t>if the tribe served by the facility determines that maintenance is required to ensure public health, safety and economy, and the tribe signs an agreement with the public authority that owns the facility</a:t>
            </a:r>
            <a:r>
              <a:rPr lang="en-US" sz="2400" dirty="0" smtClean="0"/>
              <a:t>.  	       25 C.F.R. 170.803.  </a:t>
            </a:r>
          </a:p>
          <a:p>
            <a:pPr>
              <a:buFont typeface="Wingdings 2" pitchFamily="18" charset="2"/>
              <a:buNone/>
            </a:pPr>
            <a:endParaRPr lang="en-US" dirty="0" smtClean="0"/>
          </a:p>
        </p:txBody>
      </p:sp>
      <p:sp>
        <p:nvSpPr>
          <p:cNvPr id="4" name="Slide Number Placeholder 3"/>
          <p:cNvSpPr>
            <a:spLocks noGrp="1"/>
          </p:cNvSpPr>
          <p:nvPr>
            <p:ph type="sldNum" sz="quarter" idx="12"/>
          </p:nvPr>
        </p:nvSpPr>
        <p:spPr/>
        <p:txBody>
          <a:bodyPr/>
          <a:lstStyle/>
          <a:p>
            <a:pPr>
              <a:defRPr/>
            </a:pPr>
            <a:fld id="{7F19A1B5-D638-40C6-8BCC-0291861AAE72}" type="slidenum">
              <a:rPr lang="en-US" smtClean="0">
                <a:solidFill>
                  <a:schemeClr val="bg2">
                    <a:lumMod val="25000"/>
                  </a:schemeClr>
                </a:solidFill>
              </a:rPr>
              <a:pPr>
                <a:defRPr/>
              </a:pPr>
              <a:t>26</a:t>
            </a:fld>
            <a:endParaRPr lang="en-US"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867650" cy="1143000"/>
          </a:xfrm>
        </p:spPr>
        <p:txBody>
          <a:bodyPr/>
          <a:lstStyle/>
          <a:p>
            <a:pPr>
              <a:defRPr/>
            </a:pPr>
            <a:r>
              <a:rPr lang="en-US" sz="3200" dirty="0" smtClean="0">
                <a:solidFill>
                  <a:srgbClr val="C00000"/>
                </a:solidFill>
              </a:rPr>
              <a:t>Understanding the BIA Road Maintenance Program </a:t>
            </a:r>
            <a:endParaRPr lang="en-US" sz="3200" dirty="0"/>
          </a:p>
        </p:txBody>
      </p:sp>
      <p:sp>
        <p:nvSpPr>
          <p:cNvPr id="40963" name="Content Placeholder 2"/>
          <p:cNvSpPr>
            <a:spLocks noGrp="1"/>
          </p:cNvSpPr>
          <p:nvPr>
            <p:ph idx="1"/>
          </p:nvPr>
        </p:nvSpPr>
        <p:spPr>
          <a:xfrm>
            <a:off x="1066800" y="1371600"/>
            <a:ext cx="8077200" cy="5334000"/>
          </a:xfrm>
        </p:spPr>
        <p:txBody>
          <a:bodyPr/>
          <a:lstStyle/>
          <a:p>
            <a:pPr>
              <a:buFont typeface="Wingdings 2" pitchFamily="18" charset="2"/>
              <a:buNone/>
            </a:pPr>
            <a:r>
              <a:rPr lang="en-US" sz="2400" dirty="0" smtClean="0"/>
              <a:t>Tribes also require adequate Road Maintenance Program</a:t>
            </a:r>
          </a:p>
          <a:p>
            <a:pPr>
              <a:buFont typeface="Wingdings 2" pitchFamily="18" charset="2"/>
              <a:buNone/>
            </a:pPr>
            <a:r>
              <a:rPr lang="en-US" sz="2400" dirty="0" smtClean="0"/>
              <a:t>funds to establish Maintenance Management Systems to:</a:t>
            </a:r>
          </a:p>
          <a:p>
            <a:pPr>
              <a:buFont typeface="Wingdings 2" pitchFamily="18" charset="2"/>
              <a:buNone/>
            </a:pPr>
            <a:endParaRPr lang="en-US" sz="1200" dirty="0" smtClean="0"/>
          </a:p>
          <a:p>
            <a:pPr>
              <a:buFont typeface="Wingdings" pitchFamily="2" charset="2"/>
              <a:buChar char="§"/>
            </a:pPr>
            <a:r>
              <a:rPr lang="en-US" sz="1800" dirty="0" smtClean="0"/>
              <a:t>uniformly collect, process and update road inventory data;</a:t>
            </a:r>
          </a:p>
          <a:p>
            <a:pPr>
              <a:buFont typeface="Wingdings" pitchFamily="2" charset="2"/>
              <a:buChar char="§"/>
            </a:pPr>
            <a:r>
              <a:rPr lang="en-US" sz="1800" dirty="0" smtClean="0"/>
              <a:t>Predict facility deterioration;</a:t>
            </a:r>
          </a:p>
          <a:p>
            <a:pPr>
              <a:buFont typeface="Wingdings" pitchFamily="2" charset="2"/>
              <a:buChar char="§"/>
            </a:pPr>
            <a:r>
              <a:rPr lang="en-US" sz="1800" dirty="0" smtClean="0"/>
              <a:t>Project maintenance costs;</a:t>
            </a:r>
          </a:p>
          <a:p>
            <a:pPr>
              <a:buFont typeface="Wingdings" pitchFamily="2" charset="2"/>
              <a:buChar char="§"/>
            </a:pPr>
            <a:r>
              <a:rPr lang="en-US" sz="1800" dirty="0" smtClean="0"/>
              <a:t>Track and report costs and activities accomplished;</a:t>
            </a:r>
          </a:p>
          <a:p>
            <a:pPr>
              <a:buFont typeface="Wingdings" pitchFamily="2" charset="2"/>
              <a:buChar char="§"/>
            </a:pPr>
            <a:r>
              <a:rPr lang="en-US" sz="1800" dirty="0" smtClean="0"/>
              <a:t>Forecast short- and long-term budget needs;</a:t>
            </a:r>
          </a:p>
          <a:p>
            <a:pPr>
              <a:buFont typeface="Wingdings" pitchFamily="2" charset="2"/>
              <a:buChar char="§"/>
            </a:pPr>
            <a:r>
              <a:rPr lang="en-US" sz="1800" dirty="0" smtClean="0"/>
              <a:t>Recommend programs and schedules for implementation within budget constraints;</a:t>
            </a:r>
          </a:p>
          <a:p>
            <a:pPr>
              <a:buFont typeface="Wingdings" pitchFamily="2" charset="2"/>
              <a:buChar char="§"/>
            </a:pPr>
            <a:r>
              <a:rPr lang="en-US" sz="1800" dirty="0" smtClean="0"/>
              <a:t>Track and report unmet road maintenance needs;</a:t>
            </a:r>
          </a:p>
          <a:p>
            <a:pPr>
              <a:buFont typeface="Wingdings" pitchFamily="2" charset="2"/>
              <a:buChar char="§"/>
            </a:pPr>
            <a:r>
              <a:rPr lang="en-US" sz="1800" dirty="0" smtClean="0"/>
              <a:t>Provide reports;</a:t>
            </a:r>
          </a:p>
          <a:p>
            <a:pPr>
              <a:buFont typeface="Wingdings" pitchFamily="2" charset="2"/>
              <a:buChar char="§"/>
            </a:pPr>
            <a:r>
              <a:rPr lang="en-US" sz="1800" dirty="0" smtClean="0"/>
              <a:t>Determine maintenance activities per mile broken down by surface type;</a:t>
            </a:r>
          </a:p>
          <a:p>
            <a:pPr>
              <a:buFont typeface="Wingdings" pitchFamily="2" charset="2"/>
              <a:buChar char="§"/>
            </a:pPr>
            <a:r>
              <a:rPr lang="en-US" sz="1800" dirty="0" smtClean="0"/>
              <a:t>Determine bridge maintenance by surface area of deck and frequency;</a:t>
            </a:r>
          </a:p>
          <a:p>
            <a:pPr>
              <a:buFont typeface="Wingdings" pitchFamily="2" charset="2"/>
              <a:buChar char="§"/>
            </a:pPr>
            <a:r>
              <a:rPr lang="en-US" sz="1800" dirty="0" smtClean="0"/>
              <a:t>Calculate future needs, etc</a:t>
            </a:r>
            <a:r>
              <a:rPr lang="en-US" sz="900" dirty="0" smtClean="0"/>
              <a:t>.                                                                                                               </a:t>
            </a:r>
          </a:p>
        </p:txBody>
      </p:sp>
      <p:sp>
        <p:nvSpPr>
          <p:cNvPr id="4" name="Slide Number Placeholder 3"/>
          <p:cNvSpPr>
            <a:spLocks noGrp="1"/>
          </p:cNvSpPr>
          <p:nvPr>
            <p:ph type="sldNum" sz="quarter" idx="12"/>
          </p:nvPr>
        </p:nvSpPr>
        <p:spPr/>
        <p:txBody>
          <a:bodyPr/>
          <a:lstStyle/>
          <a:p>
            <a:pPr>
              <a:defRPr/>
            </a:pPr>
            <a:fld id="{6382AB66-5AD3-409E-BDC3-EDEE0E20673E}" type="slidenum">
              <a:rPr lang="en-US" smtClean="0">
                <a:solidFill>
                  <a:schemeClr val="bg2">
                    <a:lumMod val="25000"/>
                  </a:schemeClr>
                </a:solidFill>
              </a:rPr>
              <a:pPr>
                <a:defRPr/>
              </a:pPr>
              <a:t>27</a:t>
            </a:fld>
            <a:endParaRPr lang="en-US"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AB2CEEA-79F9-4241-97DE-F482938A1E56}" type="slidenum">
              <a:rPr lang="en-US" smtClean="0"/>
              <a:pPr>
                <a:defRPr/>
              </a:pPr>
              <a:t>28</a:t>
            </a:fld>
            <a:endParaRPr lang="en-US" dirty="0"/>
          </a:p>
        </p:txBody>
      </p:sp>
      <p:sp>
        <p:nvSpPr>
          <p:cNvPr id="3" name="TextBox 2"/>
          <p:cNvSpPr txBox="1"/>
          <p:nvPr/>
        </p:nvSpPr>
        <p:spPr>
          <a:xfrm>
            <a:off x="1003300" y="228600"/>
            <a:ext cx="7924800" cy="6186309"/>
          </a:xfrm>
          <a:prstGeom prst="rect">
            <a:avLst/>
          </a:prstGeom>
          <a:noFill/>
        </p:spPr>
        <p:txBody>
          <a:bodyPr wrap="square" rtlCol="0">
            <a:spAutoFit/>
          </a:bodyPr>
          <a:lstStyle/>
          <a:p>
            <a:r>
              <a:rPr lang="en-US" b="1" dirty="0" smtClean="0">
                <a:solidFill>
                  <a:srgbClr val="C00000"/>
                </a:solidFill>
              </a:rPr>
              <a:t>Recommendations:</a:t>
            </a:r>
          </a:p>
          <a:p>
            <a:endParaRPr lang="en-US" dirty="0"/>
          </a:p>
          <a:p>
            <a:pPr>
              <a:buFont typeface="Wingdings" pitchFamily="2" charset="2"/>
              <a:buChar char="q"/>
            </a:pPr>
            <a:r>
              <a:rPr lang="en-US" dirty="0"/>
              <a:t> Identify the </a:t>
            </a:r>
            <a:r>
              <a:rPr lang="en-US" b="1" dirty="0">
                <a:solidFill>
                  <a:srgbClr val="C00000"/>
                </a:solidFill>
              </a:rPr>
              <a:t>BIA Road Maintenance Program </a:t>
            </a:r>
            <a:r>
              <a:rPr lang="en-US" dirty="0"/>
              <a:t>as an important public safety program need for your tribe (safe roads make economic development, education, health care, and public safety services possible) </a:t>
            </a:r>
            <a:r>
              <a:rPr lang="en-US" dirty="0" smtClean="0"/>
              <a:t>discuss </a:t>
            </a:r>
            <a:r>
              <a:rPr lang="en-US" u="sng" dirty="0" smtClean="0"/>
              <a:t>revisiting the funding formula</a:t>
            </a:r>
            <a:r>
              <a:rPr lang="en-US" dirty="0" smtClean="0"/>
              <a:t> when </a:t>
            </a:r>
            <a:r>
              <a:rPr lang="en-US" dirty="0"/>
              <a:t>speaking to members of </a:t>
            </a:r>
            <a:r>
              <a:rPr lang="en-US" dirty="0" smtClean="0"/>
              <a:t>Congress, the BIA and the Tribal-Interior Budget Council (</a:t>
            </a:r>
            <a:r>
              <a:rPr lang="en-US" b="1" dirty="0" smtClean="0"/>
              <a:t>TIBC</a:t>
            </a:r>
            <a:r>
              <a:rPr lang="en-US" dirty="0" smtClean="0"/>
              <a:t>), and advocate for program funding of $150 million over the next few years.  </a:t>
            </a:r>
          </a:p>
          <a:p>
            <a:endParaRPr lang="en-US" dirty="0"/>
          </a:p>
          <a:p>
            <a:pPr>
              <a:buFont typeface="Wingdings" pitchFamily="2" charset="2"/>
              <a:buChar char="q"/>
            </a:pPr>
            <a:r>
              <a:rPr lang="en-US" dirty="0"/>
              <a:t> Ask to speak to </a:t>
            </a:r>
            <a:r>
              <a:rPr lang="en-US" b="1" dirty="0">
                <a:solidFill>
                  <a:srgbClr val="C00000"/>
                </a:solidFill>
              </a:rPr>
              <a:t>OMB officials </a:t>
            </a:r>
            <a:r>
              <a:rPr lang="en-US" dirty="0"/>
              <a:t>to clarify that the use by </a:t>
            </a:r>
            <a:r>
              <a:rPr lang="en-US" dirty="0" smtClean="0"/>
              <a:t>tribes </a:t>
            </a:r>
            <a:r>
              <a:rPr lang="en-US" dirty="0"/>
              <a:t>of “up to 25%” of </a:t>
            </a:r>
            <a:r>
              <a:rPr lang="en-US" dirty="0" smtClean="0"/>
              <a:t>their Tribal Transportation Program </a:t>
            </a:r>
            <a:r>
              <a:rPr lang="en-US" dirty="0"/>
              <a:t>construction funds for road maintenance </a:t>
            </a:r>
            <a:r>
              <a:rPr lang="en-US" u="sng" dirty="0"/>
              <a:t>supplements</a:t>
            </a:r>
            <a:r>
              <a:rPr lang="en-US" dirty="0"/>
              <a:t>, </a:t>
            </a:r>
            <a:r>
              <a:rPr lang="en-US" u="sng" dirty="0"/>
              <a:t>but does not replace</a:t>
            </a:r>
            <a:r>
              <a:rPr lang="en-US" dirty="0"/>
              <a:t>, BIA Road Maintenance Program funds Interior </a:t>
            </a:r>
            <a:r>
              <a:rPr lang="en-US" dirty="0" smtClean="0"/>
              <a:t>obtains from </a:t>
            </a:r>
            <a:r>
              <a:rPr lang="en-US" dirty="0"/>
              <a:t>Congress;</a:t>
            </a:r>
          </a:p>
          <a:p>
            <a:pPr>
              <a:buFont typeface="Wingdings 2" pitchFamily="18" charset="2"/>
              <a:buNone/>
            </a:pPr>
            <a:endParaRPr lang="en-US" dirty="0"/>
          </a:p>
          <a:p>
            <a:pPr>
              <a:buFont typeface="Wingdings" pitchFamily="2" charset="2"/>
              <a:buChar char="q"/>
            </a:pPr>
            <a:r>
              <a:rPr lang="en-US" dirty="0"/>
              <a:t> Meet with State DOT and county transportation officials to discuss the condition of public roads serving your tribe and opportunities to partner on maintenance projects or reconstruction </a:t>
            </a:r>
            <a:r>
              <a:rPr lang="en-US" dirty="0" smtClean="0"/>
              <a:t>projects using TTP funds;</a:t>
            </a:r>
            <a:endParaRPr lang="en-US" dirty="0"/>
          </a:p>
          <a:p>
            <a:pPr>
              <a:buFont typeface="Wingdings 2" pitchFamily="18" charset="2"/>
              <a:buNone/>
            </a:pPr>
            <a:endParaRPr lang="en-US" dirty="0"/>
          </a:p>
          <a:p>
            <a:pPr>
              <a:buFont typeface="Wingdings" pitchFamily="2" charset="2"/>
              <a:buChar char="q"/>
            </a:pPr>
            <a:r>
              <a:rPr lang="en-US" dirty="0" smtClean="0"/>
              <a:t> Insist </a:t>
            </a:r>
            <a:r>
              <a:rPr lang="en-US" dirty="0"/>
              <a:t>that your Tribal Roads Department and BIA Region Branch of Roads maintain current data re: deferred maintenance, heavy equipment needs, funding shortfalls, etc. to share </a:t>
            </a:r>
            <a:r>
              <a:rPr lang="en-US" dirty="0" smtClean="0"/>
              <a:t>with Congressional, </a:t>
            </a:r>
            <a:r>
              <a:rPr lang="en-US" dirty="0"/>
              <a:t>BIA and FHWA </a:t>
            </a:r>
            <a:r>
              <a:rPr lang="en-US" dirty="0" smtClean="0"/>
              <a:t>officials annually.							</a:t>
            </a:r>
            <a:r>
              <a:rPr lang="en-US" sz="1100" dirty="0" smtClean="0"/>
              <a:t> 142245.1</a:t>
            </a:r>
            <a:endParaRPr lang="en-US" sz="1100" dirty="0"/>
          </a:p>
        </p:txBody>
      </p:sp>
    </p:spTree>
    <p:extLst>
      <p:ext uri="{BB962C8B-B14F-4D97-AF65-F5344CB8AC3E}">
        <p14:creationId xmlns:p14="http://schemas.microsoft.com/office/powerpoint/2010/main" val="40585385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E286102-C69E-4682-B3C1-B516A02859B3}" type="slidenum">
              <a:rPr lang="en-US" smtClean="0"/>
              <a:pPr>
                <a:defRPr/>
              </a:pPr>
              <a:t>3</a:t>
            </a:fld>
            <a:endParaRPr lang="en-US" dirty="0"/>
          </a:p>
        </p:txBody>
      </p:sp>
      <p:sp>
        <p:nvSpPr>
          <p:cNvPr id="15363" name="TextBox 2"/>
          <p:cNvSpPr txBox="1">
            <a:spLocks noChangeArrowheads="1"/>
          </p:cNvSpPr>
          <p:nvPr/>
        </p:nvSpPr>
        <p:spPr bwMode="auto">
          <a:xfrm>
            <a:off x="1066800" y="152400"/>
            <a:ext cx="7772400" cy="2677656"/>
          </a:xfrm>
          <a:prstGeom prst="rect">
            <a:avLst/>
          </a:prstGeom>
          <a:noFill/>
          <a:ln w="9525">
            <a:noFill/>
            <a:miter lim="800000"/>
            <a:headEnd/>
            <a:tailEnd/>
          </a:ln>
        </p:spPr>
        <p:txBody>
          <a:bodyPr wrap="square">
            <a:spAutoFit/>
          </a:bodyPr>
          <a:lstStyle/>
          <a:p>
            <a:r>
              <a:rPr lang="en-US" sz="2400" dirty="0" smtClean="0"/>
              <a:t>BIA </a:t>
            </a:r>
            <a:r>
              <a:rPr lang="en-US" sz="2400" dirty="0"/>
              <a:t>System and tribally-owned roads and bridges are </a:t>
            </a:r>
            <a:r>
              <a:rPr lang="en-US" sz="2400" b="1" dirty="0"/>
              <a:t>public corridors </a:t>
            </a:r>
            <a:r>
              <a:rPr lang="en-US" sz="2400" dirty="0"/>
              <a:t>through which essential services (educational, medical, public safety, commercial and recreational/tourism) are provided to Native American communities</a:t>
            </a:r>
            <a:r>
              <a:rPr lang="en-US" sz="2400" dirty="0" smtClean="0"/>
              <a:t>.  If not routinely maintained, Tribal Transportation Program roads deteriorate quickly and require costly repairs or reconstruction.  </a:t>
            </a:r>
            <a:endParaRPr lang="en-US" sz="2400" dirty="0"/>
          </a:p>
        </p:txBody>
      </p:sp>
      <p:sp>
        <p:nvSpPr>
          <p:cNvPr id="15364" name="TextBox 4"/>
          <p:cNvSpPr txBox="1">
            <a:spLocks noChangeArrowheads="1"/>
          </p:cNvSpPr>
          <p:nvPr/>
        </p:nvSpPr>
        <p:spPr bwMode="auto">
          <a:xfrm>
            <a:off x="990600" y="6324600"/>
            <a:ext cx="7772400" cy="369332"/>
          </a:xfrm>
          <a:prstGeom prst="rect">
            <a:avLst/>
          </a:prstGeom>
          <a:noFill/>
          <a:ln w="9525">
            <a:noFill/>
            <a:miter lim="800000"/>
            <a:headEnd/>
            <a:tailEnd/>
          </a:ln>
        </p:spPr>
        <p:txBody>
          <a:bodyPr wrap="square">
            <a:spAutoFit/>
          </a:bodyPr>
          <a:lstStyle/>
          <a:p>
            <a:r>
              <a:rPr lang="en-US" dirty="0" smtClean="0"/>
              <a:t>    Residential Street – Fort Peck Reservation.</a:t>
            </a:r>
            <a:endParaRPr lang="en-US" dirty="0"/>
          </a:p>
        </p:txBody>
      </p:sp>
      <p:pic>
        <p:nvPicPr>
          <p:cNvPr id="6" name="Picture 5" descr="Trans_Planning_Summer_2011_2 007.JPG"/>
          <p:cNvPicPr>
            <a:picLocks noChangeAspect="1"/>
          </p:cNvPicPr>
          <p:nvPr/>
        </p:nvPicPr>
        <p:blipFill>
          <a:blip r:embed="rId2" cstate="print"/>
          <a:stretch>
            <a:fillRect/>
          </a:stretch>
        </p:blipFill>
        <p:spPr>
          <a:xfrm>
            <a:off x="1295400" y="2819400"/>
            <a:ext cx="7543800" cy="35814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1143000" y="152400"/>
            <a:ext cx="7848600" cy="3416320"/>
          </a:xfrm>
          <a:prstGeom prst="rect">
            <a:avLst/>
          </a:prstGeom>
          <a:noFill/>
          <a:ln w="9525">
            <a:noFill/>
            <a:miter lim="800000"/>
            <a:headEnd/>
            <a:tailEnd/>
          </a:ln>
        </p:spPr>
        <p:txBody>
          <a:bodyPr>
            <a:spAutoFit/>
          </a:bodyPr>
          <a:lstStyle/>
          <a:p>
            <a:r>
              <a:rPr lang="en-US" sz="2400" dirty="0"/>
              <a:t>Federal appropriations for the Road Maintenance Program have averaged only $24.3 million annually </a:t>
            </a:r>
            <a:r>
              <a:rPr lang="en-US" sz="2400" u="sng" dirty="0"/>
              <a:t>for the last 30 years</a:t>
            </a:r>
            <a:r>
              <a:rPr lang="en-US" sz="2400" dirty="0"/>
              <a:t>; an amount wholly inadequate to properly maintain </a:t>
            </a:r>
            <a:r>
              <a:rPr lang="en-US" sz="2400" dirty="0" smtClean="0"/>
              <a:t>29,500 </a:t>
            </a:r>
            <a:r>
              <a:rPr lang="en-US" sz="2400" dirty="0"/>
              <a:t>miles of BIA </a:t>
            </a:r>
            <a:r>
              <a:rPr lang="en-US" sz="2400" dirty="0" smtClean="0"/>
              <a:t>System roads, 17,950 miles of Tribally-owned </a:t>
            </a:r>
            <a:r>
              <a:rPr lang="en-US" sz="2400" dirty="0"/>
              <a:t>roads and 930 BIA- and Tribally-owned bridges. </a:t>
            </a:r>
            <a:r>
              <a:rPr lang="en-US" sz="2400" u="sng" dirty="0"/>
              <a:t>As a result, </a:t>
            </a:r>
            <a:r>
              <a:rPr lang="en-US" sz="2400" u="sng" dirty="0" smtClean="0"/>
              <a:t>poorly maintained roads and bridges contribute to road hazards and make roads in Indian country inherently unsafe and dangerous to every motorist and pedestrian</a:t>
            </a:r>
            <a:r>
              <a:rPr lang="en-US" sz="2400" dirty="0" smtClean="0"/>
              <a:t>. </a:t>
            </a:r>
            <a:endParaRPr lang="en-US" sz="2400" dirty="0"/>
          </a:p>
        </p:txBody>
      </p:sp>
      <p:pic>
        <p:nvPicPr>
          <p:cNvPr id="16387" name="Picture 3" descr="Three Affiliated Tribes BIA Route 10.jpg"/>
          <p:cNvPicPr>
            <a:picLocks noChangeAspect="1"/>
          </p:cNvPicPr>
          <p:nvPr/>
        </p:nvPicPr>
        <p:blipFill>
          <a:blip r:embed="rId2" cstate="print"/>
          <a:srcRect/>
          <a:stretch>
            <a:fillRect/>
          </a:stretch>
        </p:blipFill>
        <p:spPr bwMode="auto">
          <a:xfrm>
            <a:off x="1066800" y="3657600"/>
            <a:ext cx="7848600" cy="28194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125DD771-7840-42E3-AEAA-D8A159A685C1}" type="slidenum">
              <a:rPr lang="en-US" smtClean="0">
                <a:solidFill>
                  <a:schemeClr val="bg2">
                    <a:lumMod val="10000"/>
                  </a:schemeClr>
                </a:solidFill>
              </a:rPr>
              <a:pPr>
                <a:defRPr/>
              </a:pPr>
              <a:t>4</a:t>
            </a:fld>
            <a:endParaRPr lang="en-US" dirty="0">
              <a:solidFill>
                <a:schemeClr val="bg2">
                  <a:lumMod val="10000"/>
                </a:schemeClr>
              </a:solidFill>
            </a:endParaRPr>
          </a:p>
        </p:txBody>
      </p:sp>
      <p:sp>
        <p:nvSpPr>
          <p:cNvPr id="16389" name="TextBox 5"/>
          <p:cNvSpPr txBox="1">
            <a:spLocks noChangeArrowheads="1"/>
          </p:cNvSpPr>
          <p:nvPr/>
        </p:nvSpPr>
        <p:spPr bwMode="auto">
          <a:xfrm>
            <a:off x="1143000" y="6477000"/>
            <a:ext cx="6934200" cy="369888"/>
          </a:xfrm>
          <a:prstGeom prst="rect">
            <a:avLst/>
          </a:prstGeom>
          <a:noFill/>
          <a:ln w="9525">
            <a:noFill/>
            <a:miter lim="800000"/>
            <a:headEnd/>
            <a:tailEnd/>
          </a:ln>
        </p:spPr>
        <p:txBody>
          <a:bodyPr>
            <a:spAutoFit/>
          </a:bodyPr>
          <a:lstStyle/>
          <a:p>
            <a:r>
              <a:rPr lang="en-US"/>
              <a:t>Dirt road on the Fort Berthold Indian Reservation.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9FAE354-619C-4AF2-ABD4-80B50303FC64}" type="slidenum">
              <a:rPr lang="en-US" smtClean="0"/>
              <a:pPr>
                <a:defRPr/>
              </a:pPr>
              <a:t>5</a:t>
            </a:fld>
            <a:endParaRPr lang="en-US" dirty="0"/>
          </a:p>
        </p:txBody>
      </p:sp>
      <p:sp>
        <p:nvSpPr>
          <p:cNvPr id="17411" name="TextBox 2"/>
          <p:cNvSpPr txBox="1">
            <a:spLocks noChangeArrowheads="1"/>
          </p:cNvSpPr>
          <p:nvPr/>
        </p:nvSpPr>
        <p:spPr bwMode="auto">
          <a:xfrm>
            <a:off x="1143000" y="304800"/>
            <a:ext cx="7848600" cy="6340197"/>
          </a:xfrm>
          <a:prstGeom prst="rect">
            <a:avLst/>
          </a:prstGeom>
          <a:noFill/>
          <a:ln w="9525">
            <a:noFill/>
            <a:miter lim="800000"/>
            <a:headEnd/>
            <a:tailEnd/>
          </a:ln>
        </p:spPr>
        <p:txBody>
          <a:bodyPr>
            <a:spAutoFit/>
          </a:bodyPr>
          <a:lstStyle/>
          <a:p>
            <a:pPr>
              <a:defRPr/>
            </a:pPr>
            <a:r>
              <a:rPr lang="en-US" sz="2400" dirty="0">
                <a:solidFill>
                  <a:srgbClr val="C00000"/>
                </a:solidFill>
                <a:effectLst>
                  <a:outerShdw blurRad="38100" dist="38100" dir="2700000" algn="tl">
                    <a:srgbClr val="000000">
                      <a:alpha val="43137"/>
                    </a:srgbClr>
                  </a:outerShdw>
                </a:effectLst>
              </a:rPr>
              <a:t>General attributes of </a:t>
            </a:r>
            <a:r>
              <a:rPr lang="en-US" sz="2400" dirty="0" smtClean="0">
                <a:solidFill>
                  <a:srgbClr val="C00000"/>
                </a:solidFill>
                <a:effectLst>
                  <a:outerShdw blurRad="38100" dist="38100" dir="2700000" algn="tl">
                    <a:srgbClr val="000000">
                      <a:alpha val="43137"/>
                    </a:srgbClr>
                  </a:outerShdw>
                </a:effectLst>
              </a:rPr>
              <a:t>Tribal Transportation Program (TTP) </a:t>
            </a:r>
            <a:r>
              <a:rPr lang="en-US" sz="2400" dirty="0">
                <a:solidFill>
                  <a:srgbClr val="C00000"/>
                </a:solidFill>
                <a:effectLst>
                  <a:outerShdw blurRad="38100" dist="38100" dir="2700000" algn="tl">
                    <a:srgbClr val="000000">
                      <a:alpha val="43137"/>
                    </a:srgbClr>
                  </a:outerShdw>
                </a:effectLst>
              </a:rPr>
              <a:t>Transportation Facilities:</a:t>
            </a:r>
          </a:p>
          <a:p>
            <a:pPr>
              <a:defRPr/>
            </a:pPr>
            <a:endParaRPr lang="en-US" sz="2000" dirty="0"/>
          </a:p>
          <a:p>
            <a:pPr>
              <a:buFont typeface="Wingdings" pitchFamily="2" charset="2"/>
              <a:buChar char="q"/>
              <a:defRPr/>
            </a:pPr>
            <a:r>
              <a:rPr lang="en-US" sz="2000" dirty="0"/>
              <a:t>  Among the most rudimentary of any transportation network in the country (akin to third-world conditions);</a:t>
            </a:r>
          </a:p>
          <a:p>
            <a:pPr>
              <a:defRPr/>
            </a:pPr>
            <a:endParaRPr lang="en-US" sz="2000" dirty="0"/>
          </a:p>
          <a:p>
            <a:pPr>
              <a:buFont typeface="Wingdings" pitchFamily="2" charset="2"/>
              <a:buChar char="q"/>
              <a:defRPr/>
            </a:pPr>
            <a:r>
              <a:rPr lang="en-US" sz="2000" dirty="0"/>
              <a:t>  Over 66% of the </a:t>
            </a:r>
            <a:r>
              <a:rPr lang="en-US" sz="2000" dirty="0" smtClean="0"/>
              <a:t>TTP contains </a:t>
            </a:r>
            <a:r>
              <a:rPr lang="en-US" sz="2000" dirty="0"/>
              <a:t>unimproved, earthen and gravel roads;</a:t>
            </a:r>
          </a:p>
          <a:p>
            <a:pPr>
              <a:defRPr/>
            </a:pPr>
            <a:endParaRPr lang="en-US" sz="2000" dirty="0"/>
          </a:p>
          <a:p>
            <a:pPr>
              <a:buFont typeface="Wingdings" pitchFamily="2" charset="2"/>
              <a:buChar char="q"/>
              <a:defRPr/>
            </a:pPr>
            <a:r>
              <a:rPr lang="en-US" sz="2000" dirty="0"/>
              <a:t>  Many miles of </a:t>
            </a:r>
            <a:r>
              <a:rPr lang="en-US" sz="2000" dirty="0" smtClean="0"/>
              <a:t>TTP roads </a:t>
            </a:r>
            <a:r>
              <a:rPr lang="en-US" sz="2000" dirty="0"/>
              <a:t>are impassable immediately following rainstorms; </a:t>
            </a:r>
          </a:p>
          <a:p>
            <a:pPr>
              <a:buFont typeface="Wingdings" pitchFamily="2" charset="2"/>
              <a:buChar char="q"/>
              <a:defRPr/>
            </a:pPr>
            <a:endParaRPr lang="en-US" sz="2000" dirty="0"/>
          </a:p>
          <a:p>
            <a:pPr>
              <a:buFont typeface="Wingdings" pitchFamily="2" charset="2"/>
              <a:buChar char="q"/>
              <a:defRPr/>
            </a:pPr>
            <a:r>
              <a:rPr lang="en-US" sz="2000" dirty="0"/>
              <a:t>  </a:t>
            </a:r>
            <a:r>
              <a:rPr lang="en-US" sz="2000" dirty="0" smtClean="0"/>
              <a:t>Many </a:t>
            </a:r>
            <a:r>
              <a:rPr lang="en-US" sz="2000" dirty="0"/>
              <a:t>BIA System roads are in only fair condition and were not built to an “adequate design standard” (not built for vehicular traffic volume and traffic speeds in effect today) (originally built as logging and utility roads, etc.) and therefore have </a:t>
            </a:r>
            <a:r>
              <a:rPr lang="en-US" sz="2000" dirty="0" smtClean="0"/>
              <a:t>many safety </a:t>
            </a:r>
            <a:r>
              <a:rPr lang="en-US" sz="2000" dirty="0"/>
              <a:t>deficiencies that contribute to the unacceptably high motor vehicle crash and motorist injury/fatality statistics Indian tribes experience </a:t>
            </a:r>
            <a:r>
              <a:rPr lang="en-US" sz="2000" dirty="0" smtClean="0"/>
              <a:t>today (e.g., no sidewalks, guardrails, adequate shoulders).</a:t>
            </a:r>
            <a:endParaRPr lang="en-US" dirty="0"/>
          </a:p>
          <a:p>
            <a:pPr>
              <a:buFont typeface="Wingdings" pitchFamily="2" charset="2"/>
              <a:buChar char="q"/>
              <a:defRPr/>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1"/>
          <p:cNvSpPr txBox="1">
            <a:spLocks noChangeArrowheads="1"/>
          </p:cNvSpPr>
          <p:nvPr/>
        </p:nvSpPr>
        <p:spPr bwMode="auto">
          <a:xfrm>
            <a:off x="990600" y="0"/>
            <a:ext cx="8153400" cy="4339650"/>
          </a:xfrm>
          <a:prstGeom prst="rect">
            <a:avLst/>
          </a:prstGeom>
          <a:noFill/>
          <a:ln w="9525">
            <a:noFill/>
            <a:miter lim="800000"/>
            <a:headEnd/>
            <a:tailEnd/>
          </a:ln>
        </p:spPr>
        <p:txBody>
          <a:bodyPr>
            <a:spAutoFit/>
          </a:bodyPr>
          <a:lstStyle/>
          <a:p>
            <a:r>
              <a:rPr lang="en-US" sz="2400" dirty="0"/>
              <a:t>Ten-Year Funding </a:t>
            </a:r>
            <a:r>
              <a:rPr lang="en-US" sz="2400" dirty="0" smtClean="0"/>
              <a:t>Averages: BIA </a:t>
            </a:r>
            <a:r>
              <a:rPr lang="en-US" sz="2400" dirty="0"/>
              <a:t>Road </a:t>
            </a:r>
            <a:r>
              <a:rPr lang="en-US" sz="2400" dirty="0" smtClean="0"/>
              <a:t>Maintenance </a:t>
            </a:r>
          </a:p>
          <a:p>
            <a:r>
              <a:rPr lang="en-US" sz="2400" dirty="0" smtClean="0"/>
              <a:t>(1981-2015):</a:t>
            </a:r>
            <a:r>
              <a:rPr lang="en-US" sz="2400" dirty="0"/>
              <a:t/>
            </a:r>
            <a:br>
              <a:rPr lang="en-US" sz="2400" dirty="0"/>
            </a:br>
            <a:endParaRPr lang="en-US" sz="2400" dirty="0"/>
          </a:p>
          <a:p>
            <a:pPr>
              <a:buFont typeface="Wingdings" pitchFamily="2" charset="2"/>
              <a:buChar char="q"/>
            </a:pPr>
            <a:r>
              <a:rPr lang="en-US" sz="2000" dirty="0"/>
              <a:t> 1981-1990:   $23.2 mil</a:t>
            </a:r>
            <a:r>
              <a:rPr lang="en-US" sz="2000" dirty="0" smtClean="0"/>
              <a:t>. (avg.)</a:t>
            </a:r>
            <a:endParaRPr lang="en-US" sz="2000" dirty="0"/>
          </a:p>
          <a:p>
            <a:pPr>
              <a:buFont typeface="Wingdings" pitchFamily="2" charset="2"/>
              <a:buChar char="q"/>
            </a:pPr>
            <a:r>
              <a:rPr lang="en-US" sz="2000" dirty="0"/>
              <a:t> 1991-2000:   $23.1 </a:t>
            </a:r>
            <a:r>
              <a:rPr lang="en-US" sz="2000" dirty="0" smtClean="0"/>
              <a:t>mil. (avg.)</a:t>
            </a:r>
            <a:endParaRPr lang="en-US" sz="2000" dirty="0"/>
          </a:p>
          <a:p>
            <a:pPr>
              <a:buFont typeface="Wingdings" pitchFamily="2" charset="2"/>
              <a:buChar char="q"/>
            </a:pPr>
            <a:r>
              <a:rPr lang="en-US" sz="2000" dirty="0"/>
              <a:t> 2001-2010:   $26.7 </a:t>
            </a:r>
            <a:r>
              <a:rPr lang="en-US" sz="2000" dirty="0" smtClean="0"/>
              <a:t>mil. (avg.)</a:t>
            </a:r>
          </a:p>
          <a:p>
            <a:pPr>
              <a:buFont typeface="Wingdings" pitchFamily="2" charset="2"/>
              <a:buChar char="q"/>
            </a:pPr>
            <a:r>
              <a:rPr lang="en-US" sz="2000" u="sng" dirty="0" smtClean="0"/>
              <a:t> 2011-2015:__$25.6 mil. (avg.)</a:t>
            </a:r>
            <a:endParaRPr lang="en-US" sz="1600" dirty="0" smtClean="0">
              <a:solidFill>
                <a:srgbClr val="FF0000"/>
              </a:solidFill>
            </a:endParaRPr>
          </a:p>
          <a:p>
            <a:pPr>
              <a:buFont typeface="Wingdings" pitchFamily="2" charset="2"/>
              <a:buChar char="q"/>
            </a:pPr>
            <a:r>
              <a:rPr lang="en-US" sz="2000" b="1" dirty="0" smtClean="0">
                <a:solidFill>
                  <a:srgbClr val="FF0000"/>
                </a:solidFill>
              </a:rPr>
              <a:t> FY 2015:      $26.46 </a:t>
            </a:r>
            <a:r>
              <a:rPr lang="en-US" sz="2000" dirty="0" smtClean="0">
                <a:solidFill>
                  <a:srgbClr val="FF0000"/>
                </a:solidFill>
              </a:rPr>
              <a:t>(enacted)</a:t>
            </a:r>
          </a:p>
          <a:p>
            <a:pPr>
              <a:buFont typeface="Wingdings" pitchFamily="2" charset="2"/>
              <a:buChar char="q"/>
            </a:pPr>
            <a:r>
              <a:rPr lang="en-US" sz="2000" b="1" dirty="0" smtClean="0">
                <a:solidFill>
                  <a:srgbClr val="FF0000"/>
                </a:solidFill>
              </a:rPr>
              <a:t> FY 2016:      $26.69 mil. </a:t>
            </a:r>
            <a:r>
              <a:rPr lang="en-US" sz="1600" dirty="0" smtClean="0">
                <a:solidFill>
                  <a:srgbClr val="FF0000"/>
                </a:solidFill>
              </a:rPr>
              <a:t>Proposed</a:t>
            </a:r>
            <a:endParaRPr lang="en-US" sz="1600" dirty="0">
              <a:solidFill>
                <a:srgbClr val="FF0000"/>
              </a:solidFill>
            </a:endParaRPr>
          </a:p>
          <a:p>
            <a:endParaRPr lang="en-US" sz="2800" dirty="0"/>
          </a:p>
          <a:p>
            <a:endParaRPr lang="en-US" sz="2800" dirty="0"/>
          </a:p>
          <a:p>
            <a:endParaRPr lang="en-US" sz="2800" dirty="0"/>
          </a:p>
        </p:txBody>
      </p:sp>
      <p:graphicFrame>
        <p:nvGraphicFramePr>
          <p:cNvPr id="3" name="Table 2"/>
          <p:cNvGraphicFramePr>
            <a:graphicFrameLocks noGrp="1"/>
          </p:cNvGraphicFramePr>
          <p:nvPr/>
        </p:nvGraphicFramePr>
        <p:xfrm>
          <a:off x="5334000" y="609600"/>
          <a:ext cx="3657600" cy="2438400"/>
        </p:xfrm>
        <a:graphic>
          <a:graphicData uri="http://schemas.openxmlformats.org/drawingml/2006/table">
            <a:tbl>
              <a:tblPr firstRow="1" bandRow="1">
                <a:tableStyleId>{5C22544A-7EE6-4342-B048-85BDC9FD1C3A}</a:tableStyleId>
              </a:tblPr>
              <a:tblGrid>
                <a:gridCol w="3657600"/>
              </a:tblGrid>
              <a:tr h="2438400">
                <a:tc>
                  <a:txBody>
                    <a:bodyPr/>
                    <a:lstStyle/>
                    <a:p>
                      <a:r>
                        <a:rPr lang="en-US" sz="1800" dirty="0" smtClean="0">
                          <a:effectLst>
                            <a:outerShdw blurRad="38100" dist="38100" dir="2700000" algn="tl">
                              <a:srgbClr val="000000">
                                <a:alpha val="43137"/>
                              </a:srgbClr>
                            </a:outerShdw>
                          </a:effectLst>
                        </a:rPr>
                        <a:t>The 30-Year</a:t>
                      </a:r>
                      <a:r>
                        <a:rPr lang="en-US" sz="1800" baseline="0" dirty="0" smtClean="0">
                          <a:effectLst>
                            <a:outerShdw blurRad="38100" dist="38100" dir="2700000" algn="tl">
                              <a:srgbClr val="000000">
                                <a:alpha val="43137"/>
                              </a:srgbClr>
                            </a:outerShdw>
                          </a:effectLst>
                        </a:rPr>
                        <a:t> Average for the </a:t>
                      </a:r>
                      <a:r>
                        <a:rPr lang="en-US" sz="1800" dirty="0" smtClean="0">
                          <a:effectLst>
                            <a:outerShdw blurRad="38100" dist="38100" dir="2700000" algn="tl">
                              <a:srgbClr val="000000">
                                <a:alpha val="43137"/>
                              </a:srgbClr>
                            </a:outerShdw>
                          </a:effectLst>
                        </a:rPr>
                        <a:t>BIA Road Maintenance Program </a:t>
                      </a:r>
                      <a:r>
                        <a:rPr lang="en-US" sz="1800" baseline="0" dirty="0" smtClean="0">
                          <a:effectLst>
                            <a:outerShdw blurRad="38100" dist="38100" dir="2700000" algn="tl">
                              <a:srgbClr val="000000">
                                <a:alpha val="43137"/>
                              </a:srgbClr>
                            </a:outerShdw>
                          </a:effectLst>
                        </a:rPr>
                        <a:t>(1981-2015) is </a:t>
                      </a:r>
                      <a:r>
                        <a:rPr lang="en-US" sz="1800" baseline="0" dirty="0" smtClean="0">
                          <a:solidFill>
                            <a:srgbClr val="FFFF00"/>
                          </a:solidFill>
                          <a:effectLst>
                            <a:outerShdw blurRad="38100" dist="38100" dir="2700000" algn="tl">
                              <a:srgbClr val="000000">
                                <a:alpha val="43137"/>
                              </a:srgbClr>
                            </a:outerShdw>
                          </a:effectLst>
                        </a:rPr>
                        <a:t>$24.65 million </a:t>
                      </a:r>
                      <a:r>
                        <a:rPr lang="en-US" sz="1800" baseline="0" dirty="0" smtClean="0">
                          <a:solidFill>
                            <a:schemeClr val="bg1"/>
                          </a:solidFill>
                          <a:effectLst>
                            <a:outerShdw blurRad="38100" dist="38100" dir="2700000" algn="tl">
                              <a:srgbClr val="000000">
                                <a:alpha val="43137"/>
                              </a:srgbClr>
                            </a:outerShdw>
                          </a:effectLst>
                        </a:rPr>
                        <a:t>annually.  In 1990, the Road Maintenance Program was funded at</a:t>
                      </a:r>
                      <a:r>
                        <a:rPr lang="en-US" sz="1800" baseline="0" dirty="0" smtClean="0">
                          <a:solidFill>
                            <a:srgbClr val="FFFF00"/>
                          </a:solidFill>
                          <a:effectLst>
                            <a:outerShdw blurRad="38100" dist="38100" dir="2700000" algn="tl">
                              <a:srgbClr val="000000">
                                <a:alpha val="43137"/>
                              </a:srgbClr>
                            </a:outerShdw>
                          </a:effectLst>
                        </a:rPr>
                        <a:t> $30.5 million</a:t>
                      </a:r>
                      <a:r>
                        <a:rPr lang="en-US" sz="1800" baseline="0" dirty="0" smtClean="0">
                          <a:solidFill>
                            <a:schemeClr val="bg1"/>
                          </a:solidFill>
                          <a:effectLst>
                            <a:outerShdw blurRad="38100" dist="38100" dir="2700000" algn="tl">
                              <a:srgbClr val="000000">
                                <a:alpha val="43137"/>
                              </a:srgbClr>
                            </a:outerShdw>
                          </a:effectLst>
                        </a:rPr>
                        <a:t>, roughly </a:t>
                      </a:r>
                      <a:r>
                        <a:rPr lang="en-US" sz="1800" baseline="0" dirty="0" smtClean="0">
                          <a:solidFill>
                            <a:srgbClr val="FFFF00"/>
                          </a:solidFill>
                          <a:effectLst>
                            <a:outerShdw blurRad="38100" dist="38100" dir="2700000" algn="tl">
                              <a:srgbClr val="000000">
                                <a:alpha val="43137"/>
                              </a:srgbClr>
                            </a:outerShdw>
                          </a:effectLst>
                        </a:rPr>
                        <a:t>$4.0 million </a:t>
                      </a:r>
                      <a:r>
                        <a:rPr lang="en-US" sz="1800" u="sng" baseline="0" dirty="0" smtClean="0">
                          <a:solidFill>
                            <a:schemeClr val="bg1"/>
                          </a:solidFill>
                          <a:effectLst>
                            <a:outerShdw blurRad="38100" dist="38100" dir="2700000" algn="tl">
                              <a:srgbClr val="000000">
                                <a:alpha val="43137"/>
                              </a:srgbClr>
                            </a:outerShdw>
                          </a:effectLst>
                        </a:rPr>
                        <a:t>above</a:t>
                      </a:r>
                      <a:r>
                        <a:rPr lang="en-US" sz="1800" baseline="0" dirty="0" smtClean="0">
                          <a:solidFill>
                            <a:schemeClr val="bg1"/>
                          </a:solidFill>
                          <a:effectLst>
                            <a:outerShdw blurRad="38100" dist="38100" dir="2700000" algn="tl">
                              <a:srgbClr val="000000">
                                <a:alpha val="43137"/>
                              </a:srgbClr>
                            </a:outerShdw>
                          </a:effectLst>
                        </a:rPr>
                        <a:t> the current FY 2015 funding level.</a:t>
                      </a:r>
                      <a:endParaRPr lang="en-US" sz="1800" dirty="0">
                        <a:solidFill>
                          <a:schemeClr val="bg1"/>
                        </a:solidFill>
                        <a:effectLst>
                          <a:outerShdw blurRad="38100" dist="38100" dir="2700000" algn="tl">
                            <a:srgbClr val="000000">
                              <a:alpha val="43137"/>
                            </a:srgbClr>
                          </a:outerShdw>
                        </a:effectLst>
                      </a:endParaRPr>
                    </a:p>
                  </a:txBody>
                  <a:tcPr/>
                </a:tc>
              </a:tr>
            </a:tbl>
          </a:graphicData>
        </a:graphic>
      </p:graphicFrame>
      <p:sp>
        <p:nvSpPr>
          <p:cNvPr id="5" name="Slide Number Placeholder 4"/>
          <p:cNvSpPr>
            <a:spLocks noGrp="1"/>
          </p:cNvSpPr>
          <p:nvPr>
            <p:ph type="sldNum" sz="quarter" idx="12"/>
          </p:nvPr>
        </p:nvSpPr>
        <p:spPr/>
        <p:txBody>
          <a:bodyPr/>
          <a:lstStyle/>
          <a:p>
            <a:pPr>
              <a:defRPr/>
            </a:pPr>
            <a:fld id="{4998DF03-4698-4F29-B595-5BE2594B1FF4}" type="slidenum">
              <a:rPr lang="en-US" smtClean="0">
                <a:solidFill>
                  <a:schemeClr val="bg2">
                    <a:lumMod val="25000"/>
                  </a:schemeClr>
                </a:solidFill>
              </a:rPr>
              <a:pPr>
                <a:defRPr/>
              </a:pPr>
              <a:t>6</a:t>
            </a:fld>
            <a:endParaRPr lang="en-US" dirty="0">
              <a:solidFill>
                <a:schemeClr val="bg2">
                  <a:lumMod val="25000"/>
                </a:schemeClr>
              </a:solidFill>
            </a:endParaRPr>
          </a:p>
        </p:txBody>
      </p:sp>
      <p:sp>
        <p:nvSpPr>
          <p:cNvPr id="22539" name="TextBox 6"/>
          <p:cNvSpPr txBox="1">
            <a:spLocks noChangeArrowheads="1"/>
          </p:cNvSpPr>
          <p:nvPr/>
        </p:nvSpPr>
        <p:spPr bwMode="auto">
          <a:xfrm>
            <a:off x="1066800" y="6248400"/>
            <a:ext cx="7543800" cy="369332"/>
          </a:xfrm>
          <a:prstGeom prst="rect">
            <a:avLst/>
          </a:prstGeom>
          <a:noFill/>
          <a:ln w="9525">
            <a:noFill/>
            <a:miter lim="800000"/>
            <a:headEnd/>
            <a:tailEnd/>
          </a:ln>
        </p:spPr>
        <p:txBody>
          <a:bodyPr wrap="square">
            <a:spAutoFit/>
          </a:bodyPr>
          <a:lstStyle/>
          <a:p>
            <a:r>
              <a:rPr lang="en-US" dirty="0" smtClean="0"/>
              <a:t> Deteriorating </a:t>
            </a:r>
            <a:r>
              <a:rPr lang="en-US" dirty="0"/>
              <a:t>road conditions on the Fort </a:t>
            </a:r>
            <a:r>
              <a:rPr lang="en-US" dirty="0" smtClean="0"/>
              <a:t>Peck Reservation</a:t>
            </a:r>
            <a:r>
              <a:rPr lang="en-US" dirty="0"/>
              <a:t>.</a:t>
            </a:r>
          </a:p>
        </p:txBody>
      </p:sp>
      <p:pic>
        <p:nvPicPr>
          <p:cNvPr id="7" name="Picture 6" descr="IMG_0008.JPG"/>
          <p:cNvPicPr>
            <a:picLocks noChangeAspect="1"/>
          </p:cNvPicPr>
          <p:nvPr/>
        </p:nvPicPr>
        <p:blipFill>
          <a:blip r:embed="rId2" cstate="print"/>
          <a:stretch>
            <a:fillRect/>
          </a:stretch>
        </p:blipFill>
        <p:spPr>
          <a:xfrm>
            <a:off x="1143000" y="3124200"/>
            <a:ext cx="7848600" cy="31242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1"/>
          <p:cNvSpPr txBox="1">
            <a:spLocks noChangeArrowheads="1"/>
          </p:cNvSpPr>
          <p:nvPr/>
        </p:nvSpPr>
        <p:spPr bwMode="auto">
          <a:xfrm>
            <a:off x="1066800" y="0"/>
            <a:ext cx="8077200" cy="6924973"/>
          </a:xfrm>
          <a:prstGeom prst="rect">
            <a:avLst/>
          </a:prstGeom>
          <a:noFill/>
          <a:ln w="9525">
            <a:noFill/>
            <a:miter lim="800000"/>
            <a:headEnd/>
            <a:tailEnd/>
          </a:ln>
        </p:spPr>
        <p:txBody>
          <a:bodyPr>
            <a:spAutoFit/>
          </a:bodyPr>
          <a:lstStyle/>
          <a:p>
            <a:endParaRPr lang="en-US" sz="1200" dirty="0"/>
          </a:p>
          <a:p>
            <a:r>
              <a:rPr lang="en-US" sz="3600" u="sng" dirty="0"/>
              <a:t>Keeping Pace</a:t>
            </a:r>
            <a:r>
              <a:rPr lang="en-US" sz="3600" dirty="0"/>
              <a:t>: As Congress debates </a:t>
            </a:r>
            <a:r>
              <a:rPr lang="en-US" sz="3600" dirty="0" smtClean="0"/>
              <a:t>funding for the </a:t>
            </a:r>
            <a:r>
              <a:rPr lang="en-US" sz="3600" dirty="0" smtClean="0">
                <a:solidFill>
                  <a:srgbClr val="C00000"/>
                </a:solidFill>
              </a:rPr>
              <a:t>Tribal Transportation Program </a:t>
            </a:r>
            <a:r>
              <a:rPr lang="en-US" sz="3600" dirty="0"/>
              <a:t>in the next highway bill, Road Maintenance Program funding </a:t>
            </a:r>
            <a:r>
              <a:rPr lang="en-US" sz="3600" dirty="0" smtClean="0"/>
              <a:t>in the Interior Appropriations bill must </a:t>
            </a:r>
            <a:r>
              <a:rPr lang="en-US" sz="3600" dirty="0"/>
              <a:t>keep pace </a:t>
            </a:r>
            <a:r>
              <a:rPr lang="en-US" sz="3600" u="sng" dirty="0"/>
              <a:t>to ensure the full useful life of newly built or reconstructed </a:t>
            </a:r>
            <a:r>
              <a:rPr lang="en-US" sz="3600" u="sng" dirty="0" smtClean="0"/>
              <a:t>Tribal Transportation Facilities.</a:t>
            </a:r>
            <a:r>
              <a:rPr lang="en-US" sz="3600" dirty="0" smtClean="0"/>
              <a:t>  </a:t>
            </a:r>
            <a:r>
              <a:rPr lang="en-US" sz="3600" dirty="0"/>
              <a:t>Otherwise, </a:t>
            </a:r>
            <a:r>
              <a:rPr lang="en-US" sz="3600" dirty="0" smtClean="0"/>
              <a:t>tribal </a:t>
            </a:r>
            <a:r>
              <a:rPr lang="en-US" sz="3600" dirty="0"/>
              <a:t>facilities will deteriorate quickly and will need to be reconstructed </a:t>
            </a:r>
            <a:r>
              <a:rPr lang="en-US" sz="3600" dirty="0" smtClean="0"/>
              <a:t>far sooner.  Where will funding come from?</a:t>
            </a:r>
            <a:endParaRPr lang="en-US" sz="3600" dirty="0"/>
          </a:p>
        </p:txBody>
      </p:sp>
      <p:sp>
        <p:nvSpPr>
          <p:cNvPr id="4" name="Slide Number Placeholder 3"/>
          <p:cNvSpPr>
            <a:spLocks noGrp="1"/>
          </p:cNvSpPr>
          <p:nvPr>
            <p:ph type="sldNum" sz="quarter" idx="12"/>
          </p:nvPr>
        </p:nvSpPr>
        <p:spPr/>
        <p:txBody>
          <a:bodyPr/>
          <a:lstStyle/>
          <a:p>
            <a:pPr>
              <a:defRPr/>
            </a:pPr>
            <a:fld id="{D2B899BA-CBC4-4918-963C-CFB2633F3E06}" type="slidenum">
              <a:rPr lang="en-US" smtClean="0">
                <a:solidFill>
                  <a:schemeClr val="bg2">
                    <a:lumMod val="25000"/>
                  </a:schemeClr>
                </a:solidFill>
              </a:rPr>
              <a:pPr>
                <a:defRPr/>
              </a:pPr>
              <a:t>7</a:t>
            </a:fld>
            <a:endParaRPr lang="en-US"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descr="Failed Bridge.jpg"/>
          <p:cNvPicPr>
            <a:picLocks noChangeAspect="1"/>
          </p:cNvPicPr>
          <p:nvPr/>
        </p:nvPicPr>
        <p:blipFill>
          <a:blip r:embed="rId2" cstate="print"/>
          <a:srcRect/>
          <a:stretch>
            <a:fillRect/>
          </a:stretch>
        </p:blipFill>
        <p:spPr bwMode="auto">
          <a:xfrm>
            <a:off x="1143000" y="533400"/>
            <a:ext cx="7696200" cy="56388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1BB828C3-B1CA-4AE0-BA03-654CC6AE366A}" type="slidenum">
              <a:rPr lang="en-US" smtClean="0">
                <a:solidFill>
                  <a:schemeClr val="bg2">
                    <a:lumMod val="10000"/>
                  </a:schemeClr>
                </a:solidFill>
              </a:rPr>
              <a:pPr>
                <a:defRPr/>
              </a:pPr>
              <a:t>8</a:t>
            </a:fld>
            <a:endParaRPr lang="en-US" dirty="0">
              <a:solidFill>
                <a:schemeClr val="bg2">
                  <a:lumMod val="10000"/>
                </a:schemeClr>
              </a:solidFill>
            </a:endParaRPr>
          </a:p>
        </p:txBody>
      </p:sp>
      <p:sp>
        <p:nvSpPr>
          <p:cNvPr id="24580" name="TextBox 4"/>
          <p:cNvSpPr txBox="1">
            <a:spLocks noChangeArrowheads="1"/>
          </p:cNvSpPr>
          <p:nvPr/>
        </p:nvSpPr>
        <p:spPr bwMode="auto">
          <a:xfrm>
            <a:off x="1143000" y="6324600"/>
            <a:ext cx="7162800" cy="369888"/>
          </a:xfrm>
          <a:prstGeom prst="rect">
            <a:avLst/>
          </a:prstGeom>
          <a:noFill/>
          <a:ln w="9525">
            <a:noFill/>
            <a:miter lim="800000"/>
            <a:headEnd/>
            <a:tailEnd/>
          </a:ln>
        </p:spPr>
        <p:txBody>
          <a:bodyPr>
            <a:spAutoFit/>
          </a:bodyPr>
          <a:lstStyle/>
          <a:p>
            <a:r>
              <a:rPr lang="en-US"/>
              <a:t>BIA A069 Oak Creek Bridge, Standing Rock Sioux Reservation.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066800" y="274638"/>
            <a:ext cx="7867650" cy="1143000"/>
          </a:xfrm>
        </p:spPr>
        <p:txBody>
          <a:bodyPr>
            <a:normAutofit fontScale="90000"/>
          </a:bodyPr>
          <a:lstStyle/>
          <a:p>
            <a:pPr>
              <a:defRPr/>
            </a:pPr>
            <a:r>
              <a:rPr lang="en-US" dirty="0" smtClean="0">
                <a:solidFill>
                  <a:srgbClr val="C00000"/>
                </a:solidFill>
              </a:rPr>
              <a:t>Impacts to Indian country of inadequate road maintenance </a:t>
            </a:r>
            <a:endParaRPr lang="en-US" dirty="0">
              <a:solidFill>
                <a:srgbClr val="C00000"/>
              </a:solidFill>
            </a:endParaRPr>
          </a:p>
        </p:txBody>
      </p:sp>
      <p:sp>
        <p:nvSpPr>
          <p:cNvPr id="25603" name="Content Placeholder 8"/>
          <p:cNvSpPr>
            <a:spLocks noGrp="1"/>
          </p:cNvSpPr>
          <p:nvPr>
            <p:ph idx="1"/>
          </p:nvPr>
        </p:nvSpPr>
        <p:spPr>
          <a:xfrm>
            <a:off x="914400" y="1524001"/>
            <a:ext cx="8077200" cy="3886200"/>
          </a:xfrm>
        </p:spPr>
        <p:txBody>
          <a:bodyPr/>
          <a:lstStyle/>
          <a:p>
            <a:pPr>
              <a:buFont typeface="Wingdings" pitchFamily="2" charset="2"/>
              <a:buChar char="§"/>
            </a:pPr>
            <a:r>
              <a:rPr lang="en-US" sz="2000" u="sng" dirty="0" smtClean="0"/>
              <a:t>Missed school days</a:t>
            </a:r>
            <a:r>
              <a:rPr lang="en-US" sz="2000" dirty="0" smtClean="0"/>
              <a:t> due to impassable bus routes;</a:t>
            </a:r>
          </a:p>
          <a:p>
            <a:pPr>
              <a:buFont typeface="Wingdings" pitchFamily="2" charset="2"/>
              <a:buChar char="§"/>
            </a:pPr>
            <a:r>
              <a:rPr lang="en-US" sz="2000" u="sng" dirty="0" smtClean="0"/>
              <a:t>Delayed transport</a:t>
            </a:r>
            <a:r>
              <a:rPr lang="en-US" sz="2000" dirty="0" smtClean="0"/>
              <a:t> of tribal members </a:t>
            </a:r>
            <a:r>
              <a:rPr lang="en-US" sz="2000" u="sng" dirty="0" smtClean="0"/>
              <a:t>to emergency</a:t>
            </a:r>
            <a:r>
              <a:rPr lang="en-US" sz="2000" dirty="0" smtClean="0"/>
              <a:t> </a:t>
            </a:r>
            <a:r>
              <a:rPr lang="en-US" sz="2000" u="sng" dirty="0" smtClean="0"/>
              <a:t>health and trauma centers</a:t>
            </a:r>
            <a:r>
              <a:rPr lang="en-US" sz="2000" dirty="0" smtClean="0"/>
              <a:t>;</a:t>
            </a:r>
          </a:p>
          <a:p>
            <a:pPr>
              <a:buFont typeface="Wingdings" pitchFamily="2" charset="2"/>
              <a:buChar char="§"/>
            </a:pPr>
            <a:r>
              <a:rPr lang="en-US" sz="2000" u="sng" dirty="0" smtClean="0"/>
              <a:t>Delayed response times</a:t>
            </a:r>
            <a:r>
              <a:rPr lang="en-US" sz="2000" dirty="0" smtClean="0"/>
              <a:t> for public safety officers (police and fire fighters) to respond to calls for help;</a:t>
            </a:r>
          </a:p>
          <a:p>
            <a:pPr>
              <a:buFont typeface="Wingdings" pitchFamily="2" charset="2"/>
              <a:buChar char="§"/>
            </a:pPr>
            <a:r>
              <a:rPr lang="en-US" sz="2000" dirty="0" smtClean="0"/>
              <a:t> </a:t>
            </a:r>
            <a:r>
              <a:rPr lang="en-US" sz="2000" u="sng" dirty="0" smtClean="0"/>
              <a:t>Increased Motor vehicle crashes</a:t>
            </a:r>
            <a:r>
              <a:rPr lang="en-US" sz="2000" dirty="0" smtClean="0"/>
              <a:t> and pedestrian accidents;</a:t>
            </a:r>
          </a:p>
          <a:p>
            <a:pPr>
              <a:buFont typeface="Wingdings" pitchFamily="2" charset="2"/>
              <a:buChar char="§"/>
            </a:pPr>
            <a:r>
              <a:rPr lang="en-US" sz="2000" dirty="0" smtClean="0"/>
              <a:t> Increased costs for motor vehicle repairs and gas;</a:t>
            </a:r>
          </a:p>
          <a:p>
            <a:pPr>
              <a:buFont typeface="Wingdings" pitchFamily="2" charset="2"/>
              <a:buChar char="§"/>
            </a:pPr>
            <a:r>
              <a:rPr lang="en-US" sz="2000" dirty="0" smtClean="0"/>
              <a:t>Longer commutes (detours);</a:t>
            </a:r>
          </a:p>
          <a:p>
            <a:pPr>
              <a:buFont typeface="Wingdings" pitchFamily="2" charset="2"/>
              <a:buChar char="§"/>
            </a:pPr>
            <a:r>
              <a:rPr lang="en-US" sz="2000" u="sng" dirty="0" smtClean="0"/>
              <a:t>Higher cost</a:t>
            </a:r>
            <a:r>
              <a:rPr lang="en-US" sz="2000" dirty="0" smtClean="0"/>
              <a:t> of goods and services due to isolation; and</a:t>
            </a:r>
          </a:p>
          <a:p>
            <a:pPr>
              <a:buFont typeface="Wingdings" pitchFamily="2" charset="2"/>
              <a:buChar char="§"/>
            </a:pPr>
            <a:r>
              <a:rPr lang="en-US" sz="2000" dirty="0" smtClean="0"/>
              <a:t>Perpetuation of </a:t>
            </a:r>
            <a:r>
              <a:rPr lang="en-US" sz="2000" u="sng" dirty="0" smtClean="0"/>
              <a:t>transportation barriers</a:t>
            </a:r>
            <a:r>
              <a:rPr lang="en-US" sz="2000" dirty="0" smtClean="0"/>
              <a:t> to commercial investment and job creation. </a:t>
            </a:r>
          </a:p>
          <a:p>
            <a:pPr>
              <a:buFont typeface="Wingdings" pitchFamily="2" charset="2"/>
              <a:buChar char="§"/>
            </a:pPr>
            <a:r>
              <a:rPr lang="en-US" sz="2000" dirty="0" smtClean="0"/>
              <a:t>Shortened design life of roads and bridges, requiring reconstruction of facilities earlier than planned.</a:t>
            </a:r>
          </a:p>
          <a:p>
            <a:pPr>
              <a:buFont typeface="Wingdings" pitchFamily="2" charset="2"/>
              <a:buChar char="§"/>
            </a:pPr>
            <a:endParaRPr lang="en-US" dirty="0" smtClean="0"/>
          </a:p>
          <a:p>
            <a:pPr>
              <a:buFont typeface="Wingdings" pitchFamily="2" charset="2"/>
              <a:buChar char="§"/>
            </a:pPr>
            <a:endParaRPr lang="en-US" dirty="0" smtClean="0"/>
          </a:p>
        </p:txBody>
      </p:sp>
      <p:sp>
        <p:nvSpPr>
          <p:cNvPr id="2" name="Slide Number Placeholder 1"/>
          <p:cNvSpPr>
            <a:spLocks noGrp="1"/>
          </p:cNvSpPr>
          <p:nvPr>
            <p:ph type="sldNum" sz="quarter" idx="12"/>
          </p:nvPr>
        </p:nvSpPr>
        <p:spPr/>
        <p:txBody>
          <a:bodyPr/>
          <a:lstStyle/>
          <a:p>
            <a:pPr>
              <a:defRPr/>
            </a:pPr>
            <a:fld id="{A9B97F12-A19F-4046-A310-8E200B11C373}" type="slidenum">
              <a:rPr lang="en-US" smtClean="0"/>
              <a:pPr>
                <a:defRPr/>
              </a:pPr>
              <a:t>9</a:t>
            </a:fld>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0</TotalTime>
  <Words>1992</Words>
  <Application>Microsoft Office PowerPoint</Application>
  <PresentationFormat>On-screen Show (4:3)</PresentationFormat>
  <Paragraphs>221</Paragraphs>
  <Slides>28</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Solstice</vt:lpstr>
      <vt:lpstr>Microsoft Excel 97-2003 Worksheet</vt:lpstr>
      <vt:lpstr>Road Maintenance and Safety: Chronic Shortfalls in Federal Funding for the  BIA Road Maintenance Program Undermine Transportation Safety and Economic Development in Indian Country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Impacts to Indian country of inadequate road maintenance </vt:lpstr>
      <vt:lpstr>PowerPoint Presentation</vt:lpstr>
      <vt:lpstr>The consequences of Poorly Maintained Roads in Indian Country:  Compromised Public Safety</vt:lpstr>
      <vt:lpstr>The consequences of Poorly Maintained Roads in Indian Country:  Compromised Public Safety</vt:lpstr>
      <vt:lpstr>The “Four E’s”</vt:lpstr>
      <vt:lpstr>Understanding the BIA Road Maintenance Program </vt:lpstr>
      <vt:lpstr>Understanding the BIA Road Maintenance Program </vt:lpstr>
      <vt:lpstr>PowerPoint Presentation</vt:lpstr>
      <vt:lpstr>PowerPoint Presentation</vt:lpstr>
      <vt:lpstr>PowerPoint Presentation</vt:lpstr>
      <vt:lpstr>PowerPoint Presentation</vt:lpstr>
      <vt:lpstr>PowerPoint Presentation</vt:lpstr>
      <vt:lpstr>Understanding the BIA Road Maintenance Program </vt:lpstr>
      <vt:lpstr>Understanding the BIA Road Maintenance Program </vt:lpstr>
      <vt:lpstr>Understanding the BIA Road Maintenance Program </vt:lpstr>
      <vt:lpstr>Understanding the BIA Road Maintenance Program Funding Formula </vt:lpstr>
      <vt:lpstr>Understanding the BIA Road Maintenance Program </vt:lpstr>
      <vt:lpstr>Understanding the BIA Road Maintenance Program </vt:lpstr>
      <vt:lpstr>Understanding the BIA Road Maintenance Program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2015-07-29T21:06:40Z</dcterms:created>
  <dcterms:modified xsi:type="dcterms:W3CDTF">2015-07-31T15:21:55Z</dcterms:modified>
</cp:coreProperties>
</file>